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2F5"/>
          </a:solidFill>
        </a:fill>
      </a:tcStyle>
    </a:wholeTbl>
    <a:band2H>
      <a:tcTxStyle b="def" i="def"/>
      <a:tcStyle>
        <a:tcBdr/>
        <a:fill>
          <a:solidFill>
            <a:srgbClr val="E7F1F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DF0"/>
          </a:solidFill>
        </a:fill>
      </a:tcStyle>
    </a:wholeTbl>
    <a:band2H>
      <a:tcTxStyle b="def" i="def"/>
      <a:tcStyle>
        <a:tcBdr/>
        <a:fill>
          <a:solidFill>
            <a:srgbClr val="E7F6F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E0DF"/>
          </a:solidFill>
        </a:fill>
      </a:tcStyle>
    </a:wholeTbl>
    <a:band2H>
      <a:tcTxStyle b="def" i="def"/>
      <a:tcStyle>
        <a:tcBdr/>
        <a:fill>
          <a:solidFill>
            <a:srgbClr val="EAF0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12" name="Shape 61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rial"/>
      </a:defRPr>
    </a:lvl1pPr>
    <a:lvl2pPr indent="228600" latinLnBrk="0">
      <a:defRPr sz="1200">
        <a:latin typeface="+mj-lt"/>
        <a:ea typeface="+mj-ea"/>
        <a:cs typeface="+mj-cs"/>
        <a:sym typeface="Arial"/>
      </a:defRPr>
    </a:lvl2pPr>
    <a:lvl3pPr indent="457200" latinLnBrk="0">
      <a:defRPr sz="1200">
        <a:latin typeface="+mj-lt"/>
        <a:ea typeface="+mj-ea"/>
        <a:cs typeface="+mj-cs"/>
        <a:sym typeface="Arial"/>
      </a:defRPr>
    </a:lvl3pPr>
    <a:lvl4pPr indent="685800" latinLnBrk="0">
      <a:defRPr sz="1200">
        <a:latin typeface="+mj-lt"/>
        <a:ea typeface="+mj-ea"/>
        <a:cs typeface="+mj-cs"/>
        <a:sym typeface="Arial"/>
      </a:defRPr>
    </a:lvl4pPr>
    <a:lvl5pPr indent="914400" latinLnBrk="0">
      <a:defRPr sz="1200">
        <a:latin typeface="+mj-lt"/>
        <a:ea typeface="+mj-ea"/>
        <a:cs typeface="+mj-cs"/>
        <a:sym typeface="Arial"/>
      </a:defRPr>
    </a:lvl5pPr>
    <a:lvl6pPr indent="1143000" latinLnBrk="0">
      <a:defRPr sz="1200">
        <a:latin typeface="+mj-lt"/>
        <a:ea typeface="+mj-ea"/>
        <a:cs typeface="+mj-cs"/>
        <a:sym typeface="Arial"/>
      </a:defRPr>
    </a:lvl6pPr>
    <a:lvl7pPr indent="1371600" latinLnBrk="0">
      <a:defRPr sz="1200">
        <a:latin typeface="+mj-lt"/>
        <a:ea typeface="+mj-ea"/>
        <a:cs typeface="+mj-cs"/>
        <a:sym typeface="Arial"/>
      </a:defRPr>
    </a:lvl7pPr>
    <a:lvl8pPr indent="1600200" latinLnBrk="0">
      <a:defRPr sz="1200">
        <a:latin typeface="+mj-lt"/>
        <a:ea typeface="+mj-ea"/>
        <a:cs typeface="+mj-cs"/>
        <a:sym typeface="Arial"/>
      </a:defRPr>
    </a:lvl8pPr>
    <a:lvl9pPr indent="18288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301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2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3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4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5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6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7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8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09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0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1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2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3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4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5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6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7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18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320" name="Forma libre: forma 1"/>
          <p:cNvSpPr/>
          <p:nvPr/>
        </p:nvSpPr>
        <p:spPr>
          <a:xfrm>
            <a:off x="7363573" y="-1"/>
            <a:ext cx="4827874" cy="6858002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1" name="Forma libre: forma 2"/>
          <p:cNvSpPr/>
          <p:nvPr/>
        </p:nvSpPr>
        <p:spPr>
          <a:xfrm>
            <a:off x="519695" y="3317002"/>
            <a:ext cx="243048" cy="243048"/>
          </a:xfrm>
          <a:prstGeom prst="ellipse">
            <a:avLst/>
          </a:prstGeom>
          <a:solidFill>
            <a:srgbClr val="58D7B4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2" name="Forma libre: forma 3"/>
          <p:cNvSpPr/>
          <p:nvPr/>
        </p:nvSpPr>
        <p:spPr>
          <a:xfrm>
            <a:off x="519695" y="3763042"/>
            <a:ext cx="243048" cy="243047"/>
          </a:xfrm>
          <a:prstGeom prst="ellipse">
            <a:avLst/>
          </a:prstGeom>
          <a:solidFill>
            <a:srgbClr val="16C0A3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3" name="Forma libre: forma 23"/>
          <p:cNvSpPr/>
          <p:nvPr/>
        </p:nvSpPr>
        <p:spPr>
          <a:xfrm>
            <a:off x="519695" y="4221298"/>
            <a:ext cx="243048" cy="243047"/>
          </a:xfrm>
          <a:prstGeom prst="ellipse">
            <a:avLst/>
          </a:prstGeom>
          <a:solidFill>
            <a:srgbClr val="13A2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4" name="Forma libre: forma 24"/>
          <p:cNvSpPr/>
          <p:nvPr/>
        </p:nvSpPr>
        <p:spPr>
          <a:xfrm>
            <a:off x="519695" y="4676864"/>
            <a:ext cx="243048" cy="243047"/>
          </a:xfrm>
          <a:prstGeom prst="ellipse">
            <a:avLst/>
          </a:prstGeom>
          <a:solidFill>
            <a:srgbClr val="087379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5" name="Forma libre: forma 25"/>
          <p:cNvSpPr/>
          <p:nvPr/>
        </p:nvSpPr>
        <p:spPr>
          <a:xfrm>
            <a:off x="519695" y="5125596"/>
            <a:ext cx="243048" cy="243047"/>
          </a:xfrm>
          <a:prstGeom prst="ellipse">
            <a:avLst/>
          </a:prstGeom>
          <a:solidFill>
            <a:srgbClr val="056169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26" name="Título Título Título Título"/>
          <p:cNvSpPr txBox="1"/>
          <p:nvPr>
            <p:ph type="title" hasCustomPrompt="1"/>
          </p:nvPr>
        </p:nvSpPr>
        <p:spPr>
          <a:xfrm>
            <a:off x="409724" y="743676"/>
            <a:ext cx="4361783" cy="361717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327" name="Body Level One…"/>
          <p:cNvSpPr txBox="1"/>
          <p:nvPr>
            <p:ph type="body" sz="quarter" idx="1" hasCustomPrompt="1"/>
          </p:nvPr>
        </p:nvSpPr>
        <p:spPr>
          <a:xfrm>
            <a:off x="409724" y="1808653"/>
            <a:ext cx="4948239" cy="98442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647700" indent="-190500">
              <a:buFontTx/>
              <a:defRPr sz="2000"/>
            </a:lvl2pPr>
            <a:lvl3pPr marL="1143000" indent="-228600">
              <a:buFontTx/>
              <a:defRPr sz="2000"/>
            </a:lvl3pPr>
            <a:lvl4pPr marL="1625600" indent="-254000">
              <a:buFontTx/>
              <a:defRPr sz="2000"/>
            </a:lvl4pPr>
            <a:lvl5pPr marL="2082800" indent="-254000">
              <a:buFontTx/>
              <a:defRPr sz="2000"/>
            </a:lvl5pPr>
          </a:lstStyle>
          <a:p>
            <a:pPr/>
            <a:r>
              <a:t>5 Parameters are key to configure at the cluster, broker and topic level the reliability we prefer: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8" name="Marcador de texto 42"/>
          <p:cNvSpPr/>
          <p:nvPr>
            <p:ph type="body" sz="quarter" idx="21" hasCustomPrompt="1"/>
          </p:nvPr>
        </p:nvSpPr>
        <p:spPr>
          <a:xfrm>
            <a:off x="905024" y="3132771"/>
            <a:ext cx="4257676" cy="4439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</a:lstStyle>
          <a:p>
            <a:pPr/>
            <a:r>
              <a:t>Item 1…​</a:t>
            </a:r>
          </a:p>
        </p:txBody>
      </p:sp>
      <p:sp>
        <p:nvSpPr>
          <p:cNvPr id="329" name="Marcador de texto 42"/>
          <p:cNvSpPr/>
          <p:nvPr>
            <p:ph type="body" sz="quarter" idx="22" hasCustomPrompt="1"/>
          </p:nvPr>
        </p:nvSpPr>
        <p:spPr>
          <a:xfrm>
            <a:off x="905024" y="3589959"/>
            <a:ext cx="4257676" cy="4439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</a:lstStyle>
          <a:p>
            <a:pPr/>
            <a:r>
              <a:t>Item 2…​</a:t>
            </a:r>
          </a:p>
        </p:txBody>
      </p:sp>
      <p:sp>
        <p:nvSpPr>
          <p:cNvPr id="330" name="Marcador de texto 42"/>
          <p:cNvSpPr/>
          <p:nvPr>
            <p:ph type="body" sz="quarter" idx="23" hasCustomPrompt="1"/>
          </p:nvPr>
        </p:nvSpPr>
        <p:spPr>
          <a:xfrm>
            <a:off x="905024" y="4038832"/>
            <a:ext cx="4257676" cy="4439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</a:lstStyle>
          <a:p>
            <a:pPr/>
            <a:r>
              <a:t>Item 3…​</a:t>
            </a:r>
          </a:p>
        </p:txBody>
      </p:sp>
      <p:sp>
        <p:nvSpPr>
          <p:cNvPr id="331" name="Marcador de texto 42"/>
          <p:cNvSpPr/>
          <p:nvPr>
            <p:ph type="body" sz="quarter" idx="24" hasCustomPrompt="1"/>
          </p:nvPr>
        </p:nvSpPr>
        <p:spPr>
          <a:xfrm>
            <a:off x="905024" y="4500946"/>
            <a:ext cx="4257676" cy="4439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</a:lstStyle>
          <a:p>
            <a:pPr/>
            <a:r>
              <a:t>Item 4…​</a:t>
            </a:r>
          </a:p>
        </p:txBody>
      </p:sp>
      <p:sp>
        <p:nvSpPr>
          <p:cNvPr id="332" name="Marcador de texto 42"/>
          <p:cNvSpPr/>
          <p:nvPr>
            <p:ph type="body" sz="quarter" idx="25" hasCustomPrompt="1"/>
          </p:nvPr>
        </p:nvSpPr>
        <p:spPr>
          <a:xfrm>
            <a:off x="905022" y="4958162"/>
            <a:ext cx="4257676" cy="4439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</a:lstStyle>
          <a:p>
            <a:pPr/>
            <a:r>
              <a:t>Item 5…​</a:t>
            </a:r>
          </a:p>
        </p:txBody>
      </p:sp>
      <p:sp>
        <p:nvSpPr>
          <p:cNvPr id="333" name="Marcador de texto 48"/>
          <p:cNvSpPr/>
          <p:nvPr>
            <p:ph type="body" sz="quarter" idx="26" hasCustomPrompt="1"/>
          </p:nvPr>
        </p:nvSpPr>
        <p:spPr>
          <a:xfrm>
            <a:off x="8584889" y="3394014"/>
            <a:ext cx="3450042" cy="358616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400">
                <a:solidFill>
                  <a:srgbClr val="00425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Notice we can set a default reliability at there cluster level and then some topics configure them for maximum reliability to be cost effective</a:t>
            </a:r>
          </a:p>
        </p:txBody>
      </p:sp>
      <p:sp>
        <p:nvSpPr>
          <p:cNvPr id="3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341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2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3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4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5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6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7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8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49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0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1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2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3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4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5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6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7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58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3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367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68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69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0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1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2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3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4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5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6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7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8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79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0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1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2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3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384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386" name="Forma libre: forma 2"/>
          <p:cNvSpPr/>
          <p:nvPr/>
        </p:nvSpPr>
        <p:spPr>
          <a:xfrm>
            <a:off x="3056861" y="3648254"/>
            <a:ext cx="7830919" cy="1073931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87" name="Forma libre: forma 3"/>
          <p:cNvSpPr/>
          <p:nvPr/>
        </p:nvSpPr>
        <p:spPr>
          <a:xfrm>
            <a:off x="472221" y="3648254"/>
            <a:ext cx="3303298" cy="1073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10044"/>
                </a:moveTo>
                <a:lnTo>
                  <a:pt x="17585" y="21600"/>
                </a:lnTo>
                <a:lnTo>
                  <a:pt x="0" y="21600"/>
                </a:lnTo>
                <a:lnTo>
                  <a:pt x="0" y="0"/>
                </a:lnTo>
                <a:lnTo>
                  <a:pt x="17585" y="0"/>
                </a:lnTo>
                <a:lnTo>
                  <a:pt x="21600" y="10044"/>
                </a:lnTo>
                <a:close/>
              </a:path>
            </a:pathLst>
          </a:cu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88" name="Forma libre: forma 23"/>
          <p:cNvSpPr/>
          <p:nvPr/>
        </p:nvSpPr>
        <p:spPr>
          <a:xfrm>
            <a:off x="3059048" y="2415051"/>
            <a:ext cx="7828733" cy="1073931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89" name="Forma libre: forma 24"/>
          <p:cNvSpPr/>
          <p:nvPr/>
        </p:nvSpPr>
        <p:spPr>
          <a:xfrm>
            <a:off x="474344" y="2415051"/>
            <a:ext cx="3303297" cy="1073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10217"/>
                </a:moveTo>
                <a:lnTo>
                  <a:pt x="17455" y="21600"/>
                </a:lnTo>
                <a:lnTo>
                  <a:pt x="0" y="21600"/>
                </a:lnTo>
                <a:lnTo>
                  <a:pt x="0" y="0"/>
                </a:lnTo>
                <a:lnTo>
                  <a:pt x="17455" y="0"/>
                </a:lnTo>
                <a:lnTo>
                  <a:pt x="21600" y="10217"/>
                </a:lnTo>
                <a:close/>
              </a:path>
            </a:pathLst>
          </a:cu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90" name="Forma libre: forma 25"/>
          <p:cNvSpPr/>
          <p:nvPr/>
        </p:nvSpPr>
        <p:spPr>
          <a:xfrm>
            <a:off x="2225826" y="5433121"/>
            <a:ext cx="108391" cy="177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1287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91" name="Título Título Título Título"/>
          <p:cNvSpPr txBox="1"/>
          <p:nvPr>
            <p:ph type="title" hasCustomPrompt="1"/>
          </p:nvPr>
        </p:nvSpPr>
        <p:spPr>
          <a:xfrm>
            <a:off x="409724" y="743676"/>
            <a:ext cx="4361783" cy="361717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392" name="Body Level One…"/>
          <p:cNvSpPr txBox="1"/>
          <p:nvPr>
            <p:ph type="body" sz="quarter" idx="1" hasCustomPrompt="1"/>
          </p:nvPr>
        </p:nvSpPr>
        <p:spPr>
          <a:xfrm>
            <a:off x="647241" y="3997605"/>
            <a:ext cx="71151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>
                <a:solidFill>
                  <a:srgbClr val="FFFFFF"/>
                </a:solidFill>
              </a:defRPr>
            </a:lvl1pPr>
            <a:lvl2pPr marL="0" indent="457200">
              <a:buSzTx/>
              <a:buFontTx/>
              <a:buNone/>
              <a:defRPr sz="2000">
                <a:solidFill>
                  <a:srgbClr val="FFFFFF"/>
                </a:solidFill>
              </a:defRPr>
            </a:lvl2pPr>
            <a:lvl3pPr marL="0" indent="914400">
              <a:buSzTx/>
              <a:buFontTx/>
              <a:buNone/>
              <a:defRPr sz="2000">
                <a:solidFill>
                  <a:srgbClr val="FFFFFF"/>
                </a:solidFill>
              </a:defRPr>
            </a:lvl3pPr>
            <a:lvl4pPr marL="0" indent="1371600">
              <a:buSzTx/>
              <a:buFontTx/>
              <a:buNone/>
              <a:defRPr sz="2000">
                <a:solidFill>
                  <a:srgbClr val="FFFFFF"/>
                </a:solidFill>
              </a:defRPr>
            </a:lvl4pPr>
            <a:lvl5pPr marL="0" indent="1828800">
              <a:buSzTx/>
              <a:buFontTx/>
              <a:buNone/>
              <a:defRPr sz="2000">
                <a:solidFill>
                  <a:srgbClr val="FFFFFF"/>
                </a:solidFill>
              </a:defRPr>
            </a:lvl5pPr>
          </a:lstStyle>
          <a:p>
            <a:pPr/>
            <a:r>
              <a:t>Objeto dentro de dibujo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400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1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2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3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4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5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6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7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8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09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0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1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2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3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4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5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6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17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419" name="Forma libre: forma 3"/>
          <p:cNvSpPr/>
          <p:nvPr/>
        </p:nvSpPr>
        <p:spPr>
          <a:xfrm>
            <a:off x="1323024" y="2994480"/>
            <a:ext cx="8877808" cy="2099751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20" name="Forma libre: forma 23"/>
          <p:cNvSpPr/>
          <p:nvPr/>
        </p:nvSpPr>
        <p:spPr>
          <a:xfrm>
            <a:off x="10200830" y="2994480"/>
            <a:ext cx="609343" cy="20997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10218"/>
                </a:moveTo>
                <a:lnTo>
                  <a:pt x="0" y="21600"/>
                </a:lnTo>
                <a:lnTo>
                  <a:pt x="0" y="0"/>
                </a:lnTo>
                <a:lnTo>
                  <a:pt x="21600" y="10218"/>
                </a:lnTo>
                <a:close/>
              </a:path>
            </a:pathLst>
          </a:cu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21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422" name="Body Level One…"/>
          <p:cNvSpPr txBox="1"/>
          <p:nvPr>
            <p:ph type="body" sz="quarter" idx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430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1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2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3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4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5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6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7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8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39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0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1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2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3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4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5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6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47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449" name="Forma libre: forma 3"/>
          <p:cNvSpPr/>
          <p:nvPr/>
        </p:nvSpPr>
        <p:spPr>
          <a:xfrm>
            <a:off x="1288264" y="2128935"/>
            <a:ext cx="7922573" cy="1597237"/>
          </a:xfrm>
          <a:prstGeom prst="rect">
            <a:avLst/>
          </a:prstGeom>
          <a:solidFill>
            <a:srgbClr val="0B908C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50" name="Forma libre: forma 23"/>
          <p:cNvSpPr/>
          <p:nvPr/>
        </p:nvSpPr>
        <p:spPr>
          <a:xfrm>
            <a:off x="3168981" y="3967426"/>
            <a:ext cx="7922573" cy="1597236"/>
          </a:xfrm>
          <a:prstGeom prst="rect">
            <a:avLst/>
          </a:prstGeom>
          <a:solidFill>
            <a:srgbClr val="0B908C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51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452" name="Body Level One…"/>
          <p:cNvSpPr txBox="1"/>
          <p:nvPr>
            <p:ph type="body" sz="quarter" idx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3" name="Marcador de texto 28"/>
          <p:cNvSpPr/>
          <p:nvPr>
            <p:ph type="body" sz="quarter" idx="21"/>
          </p:nvPr>
        </p:nvSpPr>
        <p:spPr>
          <a:xfrm>
            <a:off x="7453779" y="6108841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buSzTx/>
              <a:buFontTx/>
              <a:buNone/>
              <a:defRPr sz="2000"/>
            </a:pPr>
          </a:p>
        </p:txBody>
      </p:sp>
      <p:sp>
        <p:nvSpPr>
          <p:cNvPr id="4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Forma libre: forma 2"/>
          <p:cNvSpPr/>
          <p:nvPr/>
        </p:nvSpPr>
        <p:spPr>
          <a:xfrm>
            <a:off x="-1" y="-1"/>
            <a:ext cx="12191450" cy="6858002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480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462" name="Forma libre: forma 4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3" name="Forma libre: forma 5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4" name="Forma libre: forma 6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5" name="Forma libre: forma 7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6" name="Forma libre: forma 8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7" name="Forma libre: forma 9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8" name="Forma libre: forma 10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9" name="Forma libre: forma 11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0" name="Forma libre: forma 12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1" name="Forma libre: forma 13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2" name="Forma libre: forma 14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3" name="Forma libre: forma 15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4" name="Forma libre: forma 16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5" name="Forma libre: forma 17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6" name="Forma libre: forma 18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7" name="Forma libre: forma 19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8" name="Forma libre: forma 20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9" name="Forma libre: forma 21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4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Forma libre: forma 2"/>
          <p:cNvSpPr/>
          <p:nvPr/>
        </p:nvSpPr>
        <p:spPr>
          <a:xfrm>
            <a:off x="-1" y="-1"/>
            <a:ext cx="12191450" cy="6858002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507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489" name="Forma libre: forma 4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0" name="Forma libre: forma 5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1" name="Forma libre: forma 6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2" name="Forma libre: forma 7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3" name="Forma libre: forma 8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4" name="Forma libre: forma 9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5" name="Forma libre: forma 10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6" name="Forma libre: forma 11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7" name="Forma libre: forma 12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8" name="Forma libre: forma 13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9" name="Forma libre: forma 14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0" name="Forma libre: forma 15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1" name="Forma libre: forma 16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2" name="Forma libre: forma 17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3" name="Forma libre: forma 18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4" name="Forma libre: forma 19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5" name="Forma libre: forma 20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6" name="Forma libre: forma 21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508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509" name="Body Level One…"/>
          <p:cNvSpPr txBox="1"/>
          <p:nvPr>
            <p:ph type="body" sz="quarter" idx="1"/>
          </p:nvPr>
        </p:nvSpPr>
        <p:spPr>
          <a:xfrm>
            <a:off x="-70372" y="6141770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ráfico 22" descr="Gráfico 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2082800"/>
          </a:xfrm>
          <a:prstGeom prst="rect">
            <a:avLst/>
          </a:prstGeom>
          <a:ln w="12700">
            <a:miter lim="400000"/>
          </a:ln>
        </p:spPr>
      </p:pic>
      <p:sp>
        <p:nvSpPr>
          <p:cNvPr id="518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519" name="Body Level One…"/>
          <p:cNvSpPr txBox="1"/>
          <p:nvPr>
            <p:ph type="body" sz="quarter" idx="1"/>
          </p:nvPr>
        </p:nvSpPr>
        <p:spPr>
          <a:xfrm>
            <a:off x="943780" y="1208574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0" name="Rectángulo 1"/>
          <p:cNvSpPr/>
          <p:nvPr/>
        </p:nvSpPr>
        <p:spPr>
          <a:xfrm>
            <a:off x="11607800" y="1460500"/>
            <a:ext cx="482600" cy="508000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528" name="Forma libre: forma 3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29" name="Forma libre: forma 4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0" name="Forma libre: forma 5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1" name="Forma libre: forma 6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2" name="Forma libre: forma 7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3" name="Forma libre: forma 8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4" name="Forma libre: forma 9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5" name="Forma libre: forma 10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6" name="Forma libre: forma 11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7" name="Forma libre: forma 12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8" name="Forma libre: forma 13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9" name="Forma libre: forma 14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0" name="Forma libre: forma 15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1" name="Forma libre: forma 16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2" name="Forma libre: forma 17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3" name="Forma libre: forma 18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4" name="Forma libre: forma 19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5" name="Forma libre: forma 20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547" name="Gráfico 21" descr="Gráfico 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83570" y="2030707"/>
            <a:ext cx="2608430" cy="4867276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5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556" name="Forma libre: forma 2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57" name="Forma libre: forma 2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58" name="Forma libre: forma 2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59" name="Forma libre: forma 2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0" name="Forma libre: forma 2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1" name="Forma libre: forma 3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2" name="Forma libre: forma 3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3" name="Forma libre: forma 3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4" name="Forma libre: forma 3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5" name="Forma libre: forma 3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6" name="Forma libre: forma 3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7" name="Forma libre: forma 3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8" name="Forma libre: forma 3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9" name="Forma libre: forma 3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0" name="Forma libre: forma 3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1" name="Forma libre: forma 4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2" name="Forma libre: forma 4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3" name="Forma libre: forma 4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575" name="Gráfico 43" descr="Gráfico 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565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áfico 4"/>
          <p:cNvGrpSpPr/>
          <p:nvPr/>
        </p:nvGrpSpPr>
        <p:grpSpPr>
          <a:xfrm>
            <a:off x="6994636" y="4763145"/>
            <a:ext cx="2812162" cy="518163"/>
            <a:chOff x="0" y="0"/>
            <a:chExt cx="2812161" cy="518162"/>
          </a:xfrm>
        </p:grpSpPr>
        <p:sp>
          <p:nvSpPr>
            <p:cNvPr id="45" name="Forma libre: forma 31"/>
            <p:cNvSpPr/>
            <p:nvPr/>
          </p:nvSpPr>
          <p:spPr>
            <a:xfrm>
              <a:off x="345692" y="158054"/>
              <a:ext cx="227204" cy="26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4" y="21059"/>
                  </a:moveTo>
                  <a:cubicBezTo>
                    <a:pt x="15491" y="20559"/>
                    <a:pt x="15340" y="19848"/>
                    <a:pt x="15291" y="19225"/>
                  </a:cubicBezTo>
                  <a:cubicBezTo>
                    <a:pt x="13776" y="20642"/>
                    <a:pt x="11235" y="21600"/>
                    <a:pt x="8011" y="21600"/>
                  </a:cubicBezTo>
                  <a:cubicBezTo>
                    <a:pt x="2542" y="21600"/>
                    <a:pt x="0" y="19307"/>
                    <a:pt x="0" y="15968"/>
                  </a:cubicBezTo>
                  <a:cubicBezTo>
                    <a:pt x="0" y="10048"/>
                    <a:pt x="4642" y="9378"/>
                    <a:pt x="11042" y="8631"/>
                  </a:cubicBezTo>
                  <a:cubicBezTo>
                    <a:pt x="14217" y="8255"/>
                    <a:pt x="15098" y="7714"/>
                    <a:pt x="15098" y="6297"/>
                  </a:cubicBezTo>
                  <a:cubicBezTo>
                    <a:pt x="15098" y="4962"/>
                    <a:pt x="13535" y="4168"/>
                    <a:pt x="11042" y="4168"/>
                  </a:cubicBezTo>
                  <a:cubicBezTo>
                    <a:pt x="8156" y="4168"/>
                    <a:pt x="6985" y="5379"/>
                    <a:pt x="6695" y="7214"/>
                  </a:cubicBezTo>
                  <a:lnTo>
                    <a:pt x="785" y="7214"/>
                  </a:lnTo>
                  <a:cubicBezTo>
                    <a:pt x="881" y="2958"/>
                    <a:pt x="3616" y="0"/>
                    <a:pt x="11337" y="0"/>
                  </a:cubicBezTo>
                  <a:cubicBezTo>
                    <a:pt x="19059" y="0"/>
                    <a:pt x="21600" y="2916"/>
                    <a:pt x="21600" y="8090"/>
                  </a:cubicBezTo>
                  <a:lnTo>
                    <a:pt x="21600" y="21059"/>
                  </a:lnTo>
                  <a:lnTo>
                    <a:pt x="15690" y="21059"/>
                  </a:lnTo>
                  <a:close/>
                  <a:moveTo>
                    <a:pt x="15243" y="11006"/>
                  </a:moveTo>
                  <a:cubicBezTo>
                    <a:pt x="14609" y="11547"/>
                    <a:pt x="13487" y="11841"/>
                    <a:pt x="11138" y="12217"/>
                  </a:cubicBezTo>
                  <a:cubicBezTo>
                    <a:pt x="7522" y="12799"/>
                    <a:pt x="6351" y="13675"/>
                    <a:pt x="6351" y="15427"/>
                  </a:cubicBezTo>
                  <a:cubicBezTo>
                    <a:pt x="6351" y="16968"/>
                    <a:pt x="7425" y="17720"/>
                    <a:pt x="9430" y="17720"/>
                  </a:cubicBezTo>
                  <a:cubicBezTo>
                    <a:pt x="12702" y="17720"/>
                    <a:pt x="15147" y="15674"/>
                    <a:pt x="15195" y="13258"/>
                  </a:cubicBezTo>
                  <a:lnTo>
                    <a:pt x="15243" y="11006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6" name="Forma libre: forma 32"/>
            <p:cNvSpPr/>
            <p:nvPr/>
          </p:nvSpPr>
          <p:spPr>
            <a:xfrm>
              <a:off x="602105" y="96332"/>
              <a:ext cx="205614" cy="327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69" y="10193"/>
                  </a:moveTo>
                  <a:lnTo>
                    <a:pt x="21600" y="10193"/>
                  </a:lnTo>
                  <a:lnTo>
                    <a:pt x="21600" y="14933"/>
                  </a:lnTo>
                  <a:cubicBezTo>
                    <a:pt x="21600" y="18455"/>
                    <a:pt x="18358" y="21600"/>
                    <a:pt x="10853" y="21600"/>
                  </a:cubicBezTo>
                  <a:cubicBezTo>
                    <a:pt x="3349" y="21600"/>
                    <a:pt x="0" y="18484"/>
                    <a:pt x="0" y="14895"/>
                  </a:cubicBezTo>
                  <a:lnTo>
                    <a:pt x="0" y="0"/>
                  </a:lnTo>
                  <a:lnTo>
                    <a:pt x="6911" y="0"/>
                  </a:lnTo>
                  <a:lnTo>
                    <a:pt x="6911" y="4505"/>
                  </a:lnTo>
                  <a:lnTo>
                    <a:pt x="21593" y="4505"/>
                  </a:lnTo>
                  <a:lnTo>
                    <a:pt x="21593" y="7621"/>
                  </a:lnTo>
                  <a:lnTo>
                    <a:pt x="6911" y="7621"/>
                  </a:lnTo>
                  <a:lnTo>
                    <a:pt x="6911" y="14460"/>
                  </a:lnTo>
                  <a:cubicBezTo>
                    <a:pt x="6911" y="16560"/>
                    <a:pt x="8098" y="17777"/>
                    <a:pt x="10960" y="17777"/>
                  </a:cubicBezTo>
                  <a:cubicBezTo>
                    <a:pt x="13822" y="17777"/>
                    <a:pt x="15063" y="16593"/>
                    <a:pt x="15063" y="14527"/>
                  </a:cubicBezTo>
                  <a:lnTo>
                    <a:pt x="15063" y="10193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7" name="Forma libre: forma 33"/>
            <p:cNvSpPr/>
            <p:nvPr/>
          </p:nvSpPr>
          <p:spPr>
            <a:xfrm>
              <a:off x="828292" y="158054"/>
              <a:ext cx="227204" cy="26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4" y="21059"/>
                  </a:moveTo>
                  <a:cubicBezTo>
                    <a:pt x="15491" y="20559"/>
                    <a:pt x="15340" y="19848"/>
                    <a:pt x="15291" y="19225"/>
                  </a:cubicBezTo>
                  <a:cubicBezTo>
                    <a:pt x="13776" y="20642"/>
                    <a:pt x="11235" y="21600"/>
                    <a:pt x="8011" y="21600"/>
                  </a:cubicBezTo>
                  <a:cubicBezTo>
                    <a:pt x="2542" y="21600"/>
                    <a:pt x="0" y="19307"/>
                    <a:pt x="0" y="15968"/>
                  </a:cubicBezTo>
                  <a:cubicBezTo>
                    <a:pt x="0" y="10048"/>
                    <a:pt x="4642" y="9378"/>
                    <a:pt x="11042" y="8631"/>
                  </a:cubicBezTo>
                  <a:cubicBezTo>
                    <a:pt x="14217" y="8255"/>
                    <a:pt x="15098" y="7714"/>
                    <a:pt x="15098" y="6297"/>
                  </a:cubicBezTo>
                  <a:cubicBezTo>
                    <a:pt x="15098" y="4962"/>
                    <a:pt x="13535" y="4168"/>
                    <a:pt x="11042" y="4168"/>
                  </a:cubicBezTo>
                  <a:cubicBezTo>
                    <a:pt x="8156" y="4168"/>
                    <a:pt x="6985" y="5379"/>
                    <a:pt x="6695" y="7214"/>
                  </a:cubicBezTo>
                  <a:lnTo>
                    <a:pt x="785" y="7214"/>
                  </a:lnTo>
                  <a:cubicBezTo>
                    <a:pt x="881" y="2958"/>
                    <a:pt x="3616" y="0"/>
                    <a:pt x="11337" y="0"/>
                  </a:cubicBezTo>
                  <a:cubicBezTo>
                    <a:pt x="19059" y="0"/>
                    <a:pt x="21600" y="2916"/>
                    <a:pt x="21600" y="8090"/>
                  </a:cubicBezTo>
                  <a:lnTo>
                    <a:pt x="21600" y="21059"/>
                  </a:lnTo>
                  <a:lnTo>
                    <a:pt x="15690" y="21059"/>
                  </a:lnTo>
                  <a:close/>
                  <a:moveTo>
                    <a:pt x="15243" y="11006"/>
                  </a:moveTo>
                  <a:cubicBezTo>
                    <a:pt x="14609" y="11547"/>
                    <a:pt x="13487" y="11841"/>
                    <a:pt x="11138" y="12217"/>
                  </a:cubicBezTo>
                  <a:cubicBezTo>
                    <a:pt x="7522" y="12799"/>
                    <a:pt x="6351" y="13675"/>
                    <a:pt x="6351" y="15427"/>
                  </a:cubicBezTo>
                  <a:cubicBezTo>
                    <a:pt x="6351" y="16968"/>
                    <a:pt x="7425" y="17720"/>
                    <a:pt x="9430" y="17720"/>
                  </a:cubicBezTo>
                  <a:cubicBezTo>
                    <a:pt x="12702" y="17720"/>
                    <a:pt x="15147" y="15674"/>
                    <a:pt x="15195" y="13258"/>
                  </a:cubicBezTo>
                  <a:lnTo>
                    <a:pt x="15243" y="11006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8" name="Forma libre: forma 34"/>
            <p:cNvSpPr/>
            <p:nvPr/>
          </p:nvSpPr>
          <p:spPr>
            <a:xfrm>
              <a:off x="1145856" y="76330"/>
              <a:ext cx="277560" cy="3412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001" y="21600"/>
                  </a:moveTo>
                  <a:lnTo>
                    <a:pt x="8001" y="3774"/>
                  </a:lnTo>
                  <a:lnTo>
                    <a:pt x="0" y="3774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4"/>
                  </a:lnTo>
                  <a:lnTo>
                    <a:pt x="13560" y="3774"/>
                  </a:lnTo>
                  <a:lnTo>
                    <a:pt x="13560" y="21600"/>
                  </a:lnTo>
                  <a:lnTo>
                    <a:pt x="8001" y="21600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49" name="Forma libre: forma 35"/>
            <p:cNvSpPr/>
            <p:nvPr/>
          </p:nvSpPr>
          <p:spPr>
            <a:xfrm>
              <a:off x="1415223" y="157990"/>
              <a:ext cx="146495" cy="259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80"/>
                  </a:lnTo>
                  <a:cubicBezTo>
                    <a:pt x="12499" y="259"/>
                    <a:pt x="16291" y="0"/>
                    <a:pt x="20308" y="0"/>
                  </a:cubicBezTo>
                  <a:lnTo>
                    <a:pt x="21600" y="0"/>
                  </a:lnTo>
                  <a:lnTo>
                    <a:pt x="21600" y="5685"/>
                  </a:lnTo>
                  <a:cubicBezTo>
                    <a:pt x="20692" y="5601"/>
                    <a:pt x="19784" y="5559"/>
                    <a:pt x="18875" y="5559"/>
                  </a:cubicBezTo>
                  <a:cubicBezTo>
                    <a:pt x="12818" y="5559"/>
                    <a:pt x="9859" y="7270"/>
                    <a:pt x="9859" y="10647"/>
                  </a:cubicBezTo>
                  <a:lnTo>
                    <a:pt x="9859" y="21595"/>
                  </a:lnTo>
                  <a:lnTo>
                    <a:pt x="9" y="21595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0" name="Forma libre: forma 36"/>
            <p:cNvSpPr/>
            <p:nvPr/>
          </p:nvSpPr>
          <p:spPr>
            <a:xfrm>
              <a:off x="1561209" y="158054"/>
              <a:ext cx="227204" cy="26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4" y="21059"/>
                  </a:moveTo>
                  <a:cubicBezTo>
                    <a:pt x="15491" y="20559"/>
                    <a:pt x="15340" y="19848"/>
                    <a:pt x="15291" y="19225"/>
                  </a:cubicBezTo>
                  <a:cubicBezTo>
                    <a:pt x="13776" y="20642"/>
                    <a:pt x="11235" y="21600"/>
                    <a:pt x="8011" y="21600"/>
                  </a:cubicBezTo>
                  <a:cubicBezTo>
                    <a:pt x="2541" y="21600"/>
                    <a:pt x="0" y="19307"/>
                    <a:pt x="0" y="15968"/>
                  </a:cubicBezTo>
                  <a:cubicBezTo>
                    <a:pt x="0" y="10048"/>
                    <a:pt x="4642" y="9378"/>
                    <a:pt x="11042" y="8631"/>
                  </a:cubicBezTo>
                  <a:cubicBezTo>
                    <a:pt x="14217" y="8255"/>
                    <a:pt x="15098" y="7714"/>
                    <a:pt x="15098" y="6297"/>
                  </a:cubicBezTo>
                  <a:cubicBezTo>
                    <a:pt x="15098" y="4962"/>
                    <a:pt x="13535" y="4168"/>
                    <a:pt x="11042" y="4168"/>
                  </a:cubicBezTo>
                  <a:cubicBezTo>
                    <a:pt x="8162" y="4168"/>
                    <a:pt x="6985" y="5379"/>
                    <a:pt x="6695" y="7214"/>
                  </a:cubicBezTo>
                  <a:lnTo>
                    <a:pt x="785" y="7214"/>
                  </a:lnTo>
                  <a:cubicBezTo>
                    <a:pt x="881" y="2958"/>
                    <a:pt x="3616" y="0"/>
                    <a:pt x="11337" y="0"/>
                  </a:cubicBezTo>
                  <a:cubicBezTo>
                    <a:pt x="19059" y="0"/>
                    <a:pt x="21600" y="2916"/>
                    <a:pt x="21600" y="8090"/>
                  </a:cubicBezTo>
                  <a:lnTo>
                    <a:pt x="21600" y="21059"/>
                  </a:lnTo>
                  <a:lnTo>
                    <a:pt x="15690" y="21059"/>
                  </a:lnTo>
                  <a:close/>
                  <a:moveTo>
                    <a:pt x="15243" y="11006"/>
                  </a:moveTo>
                  <a:cubicBezTo>
                    <a:pt x="14609" y="11547"/>
                    <a:pt x="13486" y="11841"/>
                    <a:pt x="11138" y="12217"/>
                  </a:cubicBezTo>
                  <a:cubicBezTo>
                    <a:pt x="7522" y="12799"/>
                    <a:pt x="6351" y="13675"/>
                    <a:pt x="6351" y="15427"/>
                  </a:cubicBezTo>
                  <a:cubicBezTo>
                    <a:pt x="6351" y="16968"/>
                    <a:pt x="7425" y="17720"/>
                    <a:pt x="9430" y="17720"/>
                  </a:cubicBezTo>
                  <a:cubicBezTo>
                    <a:pt x="12702" y="17720"/>
                    <a:pt x="15147" y="15674"/>
                    <a:pt x="15195" y="13258"/>
                  </a:cubicBezTo>
                  <a:lnTo>
                    <a:pt x="15243" y="11006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1" name="Forma libre: forma 37"/>
            <p:cNvSpPr/>
            <p:nvPr/>
          </p:nvSpPr>
          <p:spPr>
            <a:xfrm>
              <a:off x="1819211" y="72265"/>
              <a:ext cx="66803" cy="345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6"/>
                  </a:lnTo>
                  <a:lnTo>
                    <a:pt x="21600" y="5786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2" name="Forma libre: forma 38"/>
            <p:cNvSpPr/>
            <p:nvPr/>
          </p:nvSpPr>
          <p:spPr>
            <a:xfrm>
              <a:off x="1916365" y="158054"/>
              <a:ext cx="229236" cy="2595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2" y="21600"/>
                  </a:moveTo>
                  <a:lnTo>
                    <a:pt x="15252" y="8853"/>
                  </a:lnTo>
                  <a:cubicBezTo>
                    <a:pt x="15252" y="5602"/>
                    <a:pt x="14187" y="4704"/>
                    <a:pt x="11183" y="4704"/>
                  </a:cubicBezTo>
                  <a:cubicBezTo>
                    <a:pt x="7892" y="4704"/>
                    <a:pt x="6294" y="6332"/>
                    <a:pt x="6294" y="9539"/>
                  </a:cubicBezTo>
                  <a:lnTo>
                    <a:pt x="6294" y="21600"/>
                  </a:lnTo>
                  <a:lnTo>
                    <a:pt x="0" y="21600"/>
                  </a:lnTo>
                  <a:lnTo>
                    <a:pt x="0" y="555"/>
                  </a:lnTo>
                  <a:lnTo>
                    <a:pt x="6007" y="555"/>
                  </a:lnTo>
                  <a:lnTo>
                    <a:pt x="6007" y="3636"/>
                  </a:lnTo>
                  <a:cubicBezTo>
                    <a:pt x="7461" y="1284"/>
                    <a:pt x="9879" y="0"/>
                    <a:pt x="13708" y="0"/>
                  </a:cubicBezTo>
                  <a:cubicBezTo>
                    <a:pt x="18261" y="0"/>
                    <a:pt x="21600" y="2436"/>
                    <a:pt x="21600" y="7013"/>
                  </a:cubicBezTo>
                  <a:lnTo>
                    <a:pt x="21600" y="21600"/>
                  </a:lnTo>
                  <a:lnTo>
                    <a:pt x="15258" y="21600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3" name="Forma libre: forma 39"/>
            <p:cNvSpPr/>
            <p:nvPr/>
          </p:nvSpPr>
          <p:spPr>
            <a:xfrm>
              <a:off x="2169223" y="158118"/>
              <a:ext cx="241047" cy="2661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6" y="12212"/>
                  </a:moveTo>
                  <a:cubicBezTo>
                    <a:pt x="6168" y="15298"/>
                    <a:pt x="8103" y="17303"/>
                    <a:pt x="11050" y="17303"/>
                  </a:cubicBezTo>
                  <a:cubicBezTo>
                    <a:pt x="12985" y="17303"/>
                    <a:pt x="14686" y="16427"/>
                    <a:pt x="15102" y="15010"/>
                  </a:cubicBezTo>
                  <a:lnTo>
                    <a:pt x="21276" y="15010"/>
                  </a:lnTo>
                  <a:cubicBezTo>
                    <a:pt x="19893" y="19219"/>
                    <a:pt x="16166" y="21600"/>
                    <a:pt x="11329" y="21600"/>
                  </a:cubicBezTo>
                  <a:cubicBezTo>
                    <a:pt x="3778" y="21600"/>
                    <a:pt x="0" y="17844"/>
                    <a:pt x="0" y="10424"/>
                  </a:cubicBezTo>
                  <a:cubicBezTo>
                    <a:pt x="0" y="4086"/>
                    <a:pt x="4006" y="0"/>
                    <a:pt x="10959" y="0"/>
                  </a:cubicBezTo>
                  <a:cubicBezTo>
                    <a:pt x="17913" y="0"/>
                    <a:pt x="21600" y="4086"/>
                    <a:pt x="21600" y="12217"/>
                  </a:cubicBezTo>
                  <a:lnTo>
                    <a:pt x="5986" y="12217"/>
                  </a:lnTo>
                  <a:close/>
                  <a:moveTo>
                    <a:pt x="15426" y="8790"/>
                  </a:moveTo>
                  <a:cubicBezTo>
                    <a:pt x="15335" y="5745"/>
                    <a:pt x="13122" y="4287"/>
                    <a:pt x="10777" y="4287"/>
                  </a:cubicBezTo>
                  <a:cubicBezTo>
                    <a:pt x="8433" y="4287"/>
                    <a:pt x="6402" y="5956"/>
                    <a:pt x="6174" y="8790"/>
                  </a:cubicBezTo>
                  <a:lnTo>
                    <a:pt x="15432" y="8790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4" name="Forma libre: forma 40"/>
            <p:cNvSpPr/>
            <p:nvPr/>
          </p:nvSpPr>
          <p:spPr>
            <a:xfrm>
              <a:off x="2433383" y="157990"/>
              <a:ext cx="146496" cy="259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80"/>
                  </a:lnTo>
                  <a:cubicBezTo>
                    <a:pt x="12499" y="259"/>
                    <a:pt x="16291" y="0"/>
                    <a:pt x="20308" y="0"/>
                  </a:cubicBezTo>
                  <a:lnTo>
                    <a:pt x="21600" y="0"/>
                  </a:lnTo>
                  <a:lnTo>
                    <a:pt x="21600" y="5685"/>
                  </a:lnTo>
                  <a:cubicBezTo>
                    <a:pt x="20692" y="5601"/>
                    <a:pt x="19784" y="5559"/>
                    <a:pt x="18875" y="5559"/>
                  </a:cubicBezTo>
                  <a:cubicBezTo>
                    <a:pt x="12818" y="5559"/>
                    <a:pt x="9859" y="7270"/>
                    <a:pt x="9859" y="10647"/>
                  </a:cubicBezTo>
                  <a:lnTo>
                    <a:pt x="9859" y="21595"/>
                  </a:lnTo>
                  <a:lnTo>
                    <a:pt x="9" y="21595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5" name="Forma libre: forma 41"/>
            <p:cNvSpPr/>
            <p:nvPr/>
          </p:nvSpPr>
          <p:spPr>
            <a:xfrm>
              <a:off x="2579877" y="158054"/>
              <a:ext cx="232285" cy="266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57" y="6755"/>
                  </a:moveTo>
                  <a:cubicBezTo>
                    <a:pt x="14620" y="4756"/>
                    <a:pt x="13380" y="4045"/>
                    <a:pt x="10558" y="4045"/>
                  </a:cubicBezTo>
                  <a:cubicBezTo>
                    <a:pt x="8214" y="4045"/>
                    <a:pt x="6879" y="4545"/>
                    <a:pt x="6879" y="5755"/>
                  </a:cubicBezTo>
                  <a:cubicBezTo>
                    <a:pt x="6879" y="6966"/>
                    <a:pt x="8166" y="7466"/>
                    <a:pt x="10700" y="8090"/>
                  </a:cubicBezTo>
                  <a:cubicBezTo>
                    <a:pt x="13375" y="8754"/>
                    <a:pt x="15908" y="9218"/>
                    <a:pt x="17726" y="9842"/>
                  </a:cubicBezTo>
                  <a:cubicBezTo>
                    <a:pt x="20212" y="10718"/>
                    <a:pt x="21600" y="12135"/>
                    <a:pt x="21600" y="14804"/>
                  </a:cubicBezTo>
                  <a:cubicBezTo>
                    <a:pt x="21600" y="19060"/>
                    <a:pt x="18016" y="21600"/>
                    <a:pt x="11326" y="21600"/>
                  </a:cubicBezTo>
                  <a:cubicBezTo>
                    <a:pt x="4110" y="21600"/>
                    <a:pt x="94" y="18637"/>
                    <a:pt x="0" y="14469"/>
                  </a:cubicBezTo>
                  <a:lnTo>
                    <a:pt x="6407" y="14469"/>
                  </a:lnTo>
                  <a:cubicBezTo>
                    <a:pt x="6407" y="16385"/>
                    <a:pt x="8273" y="17514"/>
                    <a:pt x="11284" y="17514"/>
                  </a:cubicBezTo>
                  <a:cubicBezTo>
                    <a:pt x="13481" y="17514"/>
                    <a:pt x="15441" y="16932"/>
                    <a:pt x="15441" y="15386"/>
                  </a:cubicBezTo>
                  <a:cubicBezTo>
                    <a:pt x="15441" y="13928"/>
                    <a:pt x="13670" y="13469"/>
                    <a:pt x="11668" y="13052"/>
                  </a:cubicBezTo>
                  <a:cubicBezTo>
                    <a:pt x="7700" y="12217"/>
                    <a:pt x="5503" y="11635"/>
                    <a:pt x="3832" y="10718"/>
                  </a:cubicBezTo>
                  <a:cubicBezTo>
                    <a:pt x="1636" y="9507"/>
                    <a:pt x="868" y="7925"/>
                    <a:pt x="868" y="6090"/>
                  </a:cubicBezTo>
                  <a:cubicBezTo>
                    <a:pt x="868" y="2628"/>
                    <a:pt x="3590" y="0"/>
                    <a:pt x="10759" y="0"/>
                  </a:cubicBezTo>
                  <a:cubicBezTo>
                    <a:pt x="17543" y="0"/>
                    <a:pt x="20602" y="2334"/>
                    <a:pt x="20939" y="6755"/>
                  </a:cubicBezTo>
                  <a:lnTo>
                    <a:pt x="14963" y="6755"/>
                  </a:ln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6" name="Forma libre: forma 42"/>
            <p:cNvSpPr/>
            <p:nvPr/>
          </p:nvSpPr>
          <p:spPr>
            <a:xfrm>
              <a:off x="14350" y="0"/>
              <a:ext cx="303658" cy="432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7" fill="norm" stroke="1" extrusionOk="0">
                  <a:moveTo>
                    <a:pt x="145" y="119"/>
                  </a:moveTo>
                  <a:lnTo>
                    <a:pt x="0" y="20727"/>
                  </a:lnTo>
                  <a:lnTo>
                    <a:pt x="12521" y="20727"/>
                  </a:lnTo>
                  <a:cubicBezTo>
                    <a:pt x="18565" y="18688"/>
                    <a:pt x="21600" y="14101"/>
                    <a:pt x="21600" y="10808"/>
                  </a:cubicBezTo>
                  <a:cubicBezTo>
                    <a:pt x="21600" y="4365"/>
                    <a:pt x="13515" y="-873"/>
                    <a:pt x="149" y="122"/>
                  </a:cubicBezTo>
                  <a:close/>
                  <a:moveTo>
                    <a:pt x="12259" y="8650"/>
                  </a:moveTo>
                  <a:cubicBezTo>
                    <a:pt x="11852" y="8115"/>
                    <a:pt x="11319" y="7625"/>
                    <a:pt x="10651" y="7198"/>
                  </a:cubicBezTo>
                  <a:cubicBezTo>
                    <a:pt x="10140" y="6876"/>
                    <a:pt x="9553" y="6587"/>
                    <a:pt x="8935" y="6355"/>
                  </a:cubicBezTo>
                  <a:cubicBezTo>
                    <a:pt x="7665" y="5887"/>
                    <a:pt x="6224" y="5634"/>
                    <a:pt x="4756" y="5634"/>
                  </a:cubicBezTo>
                  <a:cubicBezTo>
                    <a:pt x="4219" y="5634"/>
                    <a:pt x="3785" y="5345"/>
                    <a:pt x="3785" y="4980"/>
                  </a:cubicBezTo>
                  <a:cubicBezTo>
                    <a:pt x="3785" y="4615"/>
                    <a:pt x="4223" y="4325"/>
                    <a:pt x="4756" y="4325"/>
                  </a:cubicBezTo>
                  <a:cubicBezTo>
                    <a:pt x="6559" y="4325"/>
                    <a:pt x="8325" y="4630"/>
                    <a:pt x="9865" y="5202"/>
                  </a:cubicBezTo>
                  <a:cubicBezTo>
                    <a:pt x="10642" y="5488"/>
                    <a:pt x="11360" y="5841"/>
                    <a:pt x="11997" y="6252"/>
                  </a:cubicBezTo>
                  <a:cubicBezTo>
                    <a:pt x="12819" y="6775"/>
                    <a:pt x="13492" y="7387"/>
                    <a:pt x="13993" y="8054"/>
                  </a:cubicBezTo>
                  <a:cubicBezTo>
                    <a:pt x="14675" y="8958"/>
                    <a:pt x="15019" y="9925"/>
                    <a:pt x="15019" y="10933"/>
                  </a:cubicBezTo>
                  <a:cubicBezTo>
                    <a:pt x="15019" y="11940"/>
                    <a:pt x="14689" y="12881"/>
                    <a:pt x="14030" y="13769"/>
                  </a:cubicBezTo>
                  <a:cubicBezTo>
                    <a:pt x="13867" y="13995"/>
                    <a:pt x="13519" y="14132"/>
                    <a:pt x="13158" y="14132"/>
                  </a:cubicBezTo>
                  <a:cubicBezTo>
                    <a:pt x="13018" y="14132"/>
                    <a:pt x="12869" y="14107"/>
                    <a:pt x="12729" y="14059"/>
                  </a:cubicBezTo>
                  <a:cubicBezTo>
                    <a:pt x="12254" y="13897"/>
                    <a:pt x="12051" y="13508"/>
                    <a:pt x="12291" y="13182"/>
                  </a:cubicBezTo>
                  <a:cubicBezTo>
                    <a:pt x="12815" y="12476"/>
                    <a:pt x="13077" y="11718"/>
                    <a:pt x="13077" y="10930"/>
                  </a:cubicBezTo>
                  <a:cubicBezTo>
                    <a:pt x="13077" y="10142"/>
                    <a:pt x="12801" y="9362"/>
                    <a:pt x="12259" y="8641"/>
                  </a:cubicBezTo>
                  <a:close/>
                  <a:moveTo>
                    <a:pt x="5235" y="12248"/>
                  </a:moveTo>
                  <a:cubicBezTo>
                    <a:pt x="4115" y="12248"/>
                    <a:pt x="3202" y="11633"/>
                    <a:pt x="3202" y="10872"/>
                  </a:cubicBezTo>
                  <a:cubicBezTo>
                    <a:pt x="3202" y="10111"/>
                    <a:pt x="4115" y="9499"/>
                    <a:pt x="5235" y="9499"/>
                  </a:cubicBezTo>
                  <a:cubicBezTo>
                    <a:pt x="6355" y="9499"/>
                    <a:pt x="7277" y="10111"/>
                    <a:pt x="7277" y="10872"/>
                  </a:cubicBezTo>
                  <a:cubicBezTo>
                    <a:pt x="7277" y="11633"/>
                    <a:pt x="6360" y="12248"/>
                    <a:pt x="5235" y="12248"/>
                  </a:cubicBezTo>
                  <a:close/>
                  <a:moveTo>
                    <a:pt x="9436" y="10982"/>
                  </a:moveTo>
                  <a:cubicBezTo>
                    <a:pt x="9513" y="10610"/>
                    <a:pt x="9531" y="9679"/>
                    <a:pt x="8270" y="8906"/>
                  </a:cubicBezTo>
                  <a:cubicBezTo>
                    <a:pt x="7290" y="8300"/>
                    <a:pt x="6270" y="8032"/>
                    <a:pt x="4946" y="8032"/>
                  </a:cubicBezTo>
                  <a:cubicBezTo>
                    <a:pt x="4580" y="8032"/>
                    <a:pt x="4278" y="7822"/>
                    <a:pt x="4278" y="7564"/>
                  </a:cubicBezTo>
                  <a:cubicBezTo>
                    <a:pt x="4278" y="7305"/>
                    <a:pt x="4580" y="7095"/>
                    <a:pt x="4946" y="7095"/>
                  </a:cubicBezTo>
                  <a:cubicBezTo>
                    <a:pt x="6590" y="7095"/>
                    <a:pt x="7927" y="7451"/>
                    <a:pt x="9156" y="8203"/>
                  </a:cubicBezTo>
                  <a:cubicBezTo>
                    <a:pt x="10904" y="9271"/>
                    <a:pt x="10859" y="10586"/>
                    <a:pt x="10764" y="11106"/>
                  </a:cubicBezTo>
                  <a:cubicBezTo>
                    <a:pt x="10714" y="11341"/>
                    <a:pt x="10434" y="11511"/>
                    <a:pt x="10100" y="11511"/>
                  </a:cubicBezTo>
                  <a:cubicBezTo>
                    <a:pt x="10068" y="11511"/>
                    <a:pt x="10046" y="11511"/>
                    <a:pt x="10005" y="11505"/>
                  </a:cubicBezTo>
                  <a:cubicBezTo>
                    <a:pt x="9644" y="11469"/>
                    <a:pt x="9382" y="11237"/>
                    <a:pt x="9431" y="10982"/>
                  </a:cubicBezTo>
                  <a:close/>
                  <a:moveTo>
                    <a:pt x="11125" y="15821"/>
                  </a:moveTo>
                  <a:cubicBezTo>
                    <a:pt x="10524" y="15821"/>
                    <a:pt x="10037" y="15504"/>
                    <a:pt x="10037" y="15121"/>
                  </a:cubicBezTo>
                  <a:cubicBezTo>
                    <a:pt x="10037" y="14737"/>
                    <a:pt x="10524" y="14430"/>
                    <a:pt x="11125" y="14430"/>
                  </a:cubicBezTo>
                  <a:cubicBezTo>
                    <a:pt x="11726" y="14430"/>
                    <a:pt x="12205" y="14740"/>
                    <a:pt x="12205" y="15121"/>
                  </a:cubicBezTo>
                  <a:cubicBezTo>
                    <a:pt x="12205" y="15501"/>
                    <a:pt x="11717" y="15821"/>
                    <a:pt x="11125" y="15821"/>
                  </a:cubicBezTo>
                  <a:close/>
                  <a:moveTo>
                    <a:pt x="13515" y="18119"/>
                  </a:moveTo>
                  <a:cubicBezTo>
                    <a:pt x="13171" y="18304"/>
                    <a:pt x="12593" y="18259"/>
                    <a:pt x="12304" y="18003"/>
                  </a:cubicBezTo>
                  <a:cubicBezTo>
                    <a:pt x="12164" y="17878"/>
                    <a:pt x="12105" y="17726"/>
                    <a:pt x="12137" y="17568"/>
                  </a:cubicBezTo>
                  <a:cubicBezTo>
                    <a:pt x="12173" y="17413"/>
                    <a:pt x="12295" y="17279"/>
                    <a:pt x="12480" y="17184"/>
                  </a:cubicBezTo>
                  <a:cubicBezTo>
                    <a:pt x="13998" y="16426"/>
                    <a:pt x="15245" y="15431"/>
                    <a:pt x="16094" y="14308"/>
                  </a:cubicBezTo>
                  <a:cubicBezTo>
                    <a:pt x="16907" y="13212"/>
                    <a:pt x="17318" y="12041"/>
                    <a:pt x="17318" y="10826"/>
                  </a:cubicBezTo>
                  <a:cubicBezTo>
                    <a:pt x="17318" y="10151"/>
                    <a:pt x="17187" y="9478"/>
                    <a:pt x="16925" y="8821"/>
                  </a:cubicBezTo>
                  <a:cubicBezTo>
                    <a:pt x="16365" y="7421"/>
                    <a:pt x="15222" y="6142"/>
                    <a:pt x="13628" y="5123"/>
                  </a:cubicBezTo>
                  <a:cubicBezTo>
                    <a:pt x="12950" y="4688"/>
                    <a:pt x="12200" y="4304"/>
                    <a:pt x="11396" y="3981"/>
                  </a:cubicBezTo>
                  <a:lnTo>
                    <a:pt x="11301" y="3945"/>
                  </a:lnTo>
                  <a:lnTo>
                    <a:pt x="11206" y="3981"/>
                  </a:lnTo>
                  <a:cubicBezTo>
                    <a:pt x="10981" y="4064"/>
                    <a:pt x="10728" y="4109"/>
                    <a:pt x="10475" y="4109"/>
                  </a:cubicBezTo>
                  <a:cubicBezTo>
                    <a:pt x="9743" y="4109"/>
                    <a:pt x="9129" y="3775"/>
                    <a:pt x="8984" y="3291"/>
                  </a:cubicBezTo>
                  <a:lnTo>
                    <a:pt x="8962" y="3221"/>
                  </a:lnTo>
                  <a:lnTo>
                    <a:pt x="8862" y="3199"/>
                  </a:lnTo>
                  <a:cubicBezTo>
                    <a:pt x="7516" y="2895"/>
                    <a:pt x="6098" y="2740"/>
                    <a:pt x="4657" y="2740"/>
                  </a:cubicBezTo>
                  <a:cubicBezTo>
                    <a:pt x="4178" y="2740"/>
                    <a:pt x="3790" y="2478"/>
                    <a:pt x="3790" y="2158"/>
                  </a:cubicBezTo>
                  <a:cubicBezTo>
                    <a:pt x="3790" y="1839"/>
                    <a:pt x="4178" y="1574"/>
                    <a:pt x="4657" y="1574"/>
                  </a:cubicBezTo>
                  <a:cubicBezTo>
                    <a:pt x="6405" y="1574"/>
                    <a:pt x="8099" y="1772"/>
                    <a:pt x="9693" y="2161"/>
                  </a:cubicBezTo>
                  <a:lnTo>
                    <a:pt x="9770" y="2180"/>
                  </a:lnTo>
                  <a:lnTo>
                    <a:pt x="9842" y="2158"/>
                  </a:lnTo>
                  <a:cubicBezTo>
                    <a:pt x="10028" y="2094"/>
                    <a:pt x="10253" y="2064"/>
                    <a:pt x="10484" y="2064"/>
                  </a:cubicBezTo>
                  <a:cubicBezTo>
                    <a:pt x="11170" y="2064"/>
                    <a:pt x="11762" y="2362"/>
                    <a:pt x="11947" y="2807"/>
                  </a:cubicBezTo>
                  <a:lnTo>
                    <a:pt x="11965" y="2855"/>
                  </a:lnTo>
                  <a:lnTo>
                    <a:pt x="12033" y="2880"/>
                  </a:lnTo>
                  <a:cubicBezTo>
                    <a:pt x="13045" y="3269"/>
                    <a:pt x="13984" y="3741"/>
                    <a:pt x="14820" y="4274"/>
                  </a:cubicBezTo>
                  <a:cubicBezTo>
                    <a:pt x="15741" y="4864"/>
                    <a:pt x="16527" y="5528"/>
                    <a:pt x="17164" y="6240"/>
                  </a:cubicBezTo>
                  <a:cubicBezTo>
                    <a:pt x="17801" y="6955"/>
                    <a:pt x="18289" y="7719"/>
                    <a:pt x="18605" y="8516"/>
                  </a:cubicBezTo>
                  <a:cubicBezTo>
                    <a:pt x="18908" y="9289"/>
                    <a:pt x="19061" y="10065"/>
                    <a:pt x="19061" y="10826"/>
                  </a:cubicBezTo>
                  <a:cubicBezTo>
                    <a:pt x="19061" y="12226"/>
                    <a:pt x="18583" y="13575"/>
                    <a:pt x="17639" y="14835"/>
                  </a:cubicBezTo>
                  <a:cubicBezTo>
                    <a:pt x="16677" y="16122"/>
                    <a:pt x="15249" y="17257"/>
                    <a:pt x="13519" y="18122"/>
                  </a:cubicBezTo>
                  <a:close/>
                </a:path>
              </a:pathLst>
            </a:custGeom>
            <a:solidFill>
              <a:srgbClr val="1D1D1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7" name="Forma libre: forma 43"/>
            <p:cNvSpPr/>
            <p:nvPr/>
          </p:nvSpPr>
          <p:spPr>
            <a:xfrm>
              <a:off x="-1" y="488889"/>
              <a:ext cx="2280032" cy="29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28" y="0"/>
                  </a:moveTo>
                  <a:cubicBezTo>
                    <a:pt x="21568" y="0"/>
                    <a:pt x="21600" y="2496"/>
                    <a:pt x="21600" y="5576"/>
                  </a:cubicBezTo>
                  <a:lnTo>
                    <a:pt x="21600" y="16025"/>
                  </a:lnTo>
                  <a:cubicBezTo>
                    <a:pt x="21600" y="19104"/>
                    <a:pt x="21568" y="21600"/>
                    <a:pt x="21528" y="21600"/>
                  </a:cubicBezTo>
                  <a:lnTo>
                    <a:pt x="72" y="21600"/>
                  </a:lnTo>
                  <a:cubicBezTo>
                    <a:pt x="32" y="21600"/>
                    <a:pt x="0" y="19104"/>
                    <a:pt x="0" y="16025"/>
                  </a:cubicBezTo>
                  <a:lnTo>
                    <a:pt x="0" y="5576"/>
                  </a:lnTo>
                  <a:cubicBezTo>
                    <a:pt x="0" y="2496"/>
                    <a:pt x="32" y="0"/>
                    <a:pt x="72" y="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" name="Forma libre: forma 44"/>
            <p:cNvSpPr/>
            <p:nvPr/>
          </p:nvSpPr>
          <p:spPr>
            <a:xfrm>
              <a:off x="2304414" y="488889"/>
              <a:ext cx="159068" cy="29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574" y="0"/>
                  </a:moveTo>
                  <a:cubicBezTo>
                    <a:pt x="21141" y="0"/>
                    <a:pt x="21600" y="2496"/>
                    <a:pt x="21600" y="5576"/>
                  </a:cubicBezTo>
                  <a:lnTo>
                    <a:pt x="21600" y="16025"/>
                  </a:lnTo>
                  <a:cubicBezTo>
                    <a:pt x="21600" y="19104"/>
                    <a:pt x="21141" y="21600"/>
                    <a:pt x="20574" y="21600"/>
                  </a:cubicBezTo>
                  <a:lnTo>
                    <a:pt x="1026" y="21600"/>
                  </a:lnTo>
                  <a:cubicBezTo>
                    <a:pt x="459" y="21600"/>
                    <a:pt x="0" y="19104"/>
                    <a:pt x="0" y="16025"/>
                  </a:cubicBezTo>
                  <a:lnTo>
                    <a:pt x="0" y="5576"/>
                  </a:lnTo>
                  <a:cubicBezTo>
                    <a:pt x="0" y="2496"/>
                    <a:pt x="460" y="0"/>
                    <a:pt x="1026" y="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" name="Forma libre: forma 45"/>
            <p:cNvSpPr/>
            <p:nvPr/>
          </p:nvSpPr>
          <p:spPr>
            <a:xfrm>
              <a:off x="2615946" y="488889"/>
              <a:ext cx="192659" cy="29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53" y="0"/>
                  </a:moveTo>
                  <a:cubicBezTo>
                    <a:pt x="21221" y="0"/>
                    <a:pt x="21600" y="2496"/>
                    <a:pt x="21600" y="5576"/>
                  </a:cubicBezTo>
                  <a:lnTo>
                    <a:pt x="21600" y="16025"/>
                  </a:lnTo>
                  <a:cubicBezTo>
                    <a:pt x="21600" y="19104"/>
                    <a:pt x="21221" y="21600"/>
                    <a:pt x="20753" y="21600"/>
                  </a:cubicBezTo>
                  <a:lnTo>
                    <a:pt x="847" y="21600"/>
                  </a:lnTo>
                  <a:cubicBezTo>
                    <a:pt x="379" y="21600"/>
                    <a:pt x="0" y="19104"/>
                    <a:pt x="0" y="16025"/>
                  </a:cubicBezTo>
                  <a:lnTo>
                    <a:pt x="0" y="5576"/>
                  </a:lnTo>
                  <a:cubicBezTo>
                    <a:pt x="0" y="2496"/>
                    <a:pt x="379" y="0"/>
                    <a:pt x="847" y="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0" name="Forma libre: forma 46"/>
            <p:cNvSpPr/>
            <p:nvPr/>
          </p:nvSpPr>
          <p:spPr>
            <a:xfrm>
              <a:off x="2487802" y="488889"/>
              <a:ext cx="46165" cy="29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65" y="0"/>
                  </a:moveTo>
                  <a:cubicBezTo>
                    <a:pt x="20017" y="0"/>
                    <a:pt x="21600" y="2496"/>
                    <a:pt x="21600" y="5576"/>
                  </a:cubicBezTo>
                  <a:lnTo>
                    <a:pt x="21600" y="16025"/>
                  </a:lnTo>
                  <a:cubicBezTo>
                    <a:pt x="21600" y="19104"/>
                    <a:pt x="20017" y="21600"/>
                    <a:pt x="18065" y="21600"/>
                  </a:cubicBezTo>
                  <a:lnTo>
                    <a:pt x="3535" y="21600"/>
                  </a:lnTo>
                  <a:cubicBezTo>
                    <a:pt x="1583" y="21600"/>
                    <a:pt x="0" y="19104"/>
                    <a:pt x="0" y="16025"/>
                  </a:cubicBezTo>
                  <a:lnTo>
                    <a:pt x="0" y="5576"/>
                  </a:lnTo>
                  <a:cubicBezTo>
                    <a:pt x="0" y="2496"/>
                    <a:pt x="1583" y="0"/>
                    <a:pt x="3535" y="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1" name="Forma libre: forma 47"/>
            <p:cNvSpPr/>
            <p:nvPr/>
          </p:nvSpPr>
          <p:spPr>
            <a:xfrm>
              <a:off x="2549779" y="488889"/>
              <a:ext cx="46165" cy="29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65" y="0"/>
                  </a:moveTo>
                  <a:cubicBezTo>
                    <a:pt x="20017" y="0"/>
                    <a:pt x="21600" y="2496"/>
                    <a:pt x="21600" y="5576"/>
                  </a:cubicBezTo>
                  <a:lnTo>
                    <a:pt x="21600" y="16025"/>
                  </a:lnTo>
                  <a:cubicBezTo>
                    <a:pt x="21600" y="19104"/>
                    <a:pt x="20017" y="21600"/>
                    <a:pt x="18065" y="21600"/>
                  </a:cubicBezTo>
                  <a:lnTo>
                    <a:pt x="3535" y="21600"/>
                  </a:lnTo>
                  <a:cubicBezTo>
                    <a:pt x="1583" y="21600"/>
                    <a:pt x="0" y="19104"/>
                    <a:pt x="0" y="16025"/>
                  </a:cubicBezTo>
                  <a:lnTo>
                    <a:pt x="0" y="5576"/>
                  </a:lnTo>
                  <a:cubicBezTo>
                    <a:pt x="0" y="2496"/>
                    <a:pt x="1583" y="0"/>
                    <a:pt x="3535" y="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2" name="Forma libre: forma 48"/>
            <p:cNvSpPr/>
            <p:nvPr/>
          </p:nvSpPr>
          <p:spPr>
            <a:xfrm>
              <a:off x="59307" y="198122"/>
              <a:ext cx="57278" cy="573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6" y="21600"/>
                  </a:moveTo>
                  <a:cubicBezTo>
                    <a:pt x="4837" y="21600"/>
                    <a:pt x="0" y="16768"/>
                    <a:pt x="0" y="10788"/>
                  </a:cubicBezTo>
                  <a:cubicBezTo>
                    <a:pt x="0" y="4808"/>
                    <a:pt x="4837" y="0"/>
                    <a:pt x="10776" y="0"/>
                  </a:cubicBezTo>
                  <a:cubicBezTo>
                    <a:pt x="16715" y="0"/>
                    <a:pt x="21600" y="4808"/>
                    <a:pt x="21600" y="10788"/>
                  </a:cubicBezTo>
                  <a:cubicBezTo>
                    <a:pt x="21600" y="16768"/>
                    <a:pt x="16739" y="21600"/>
                    <a:pt x="10776" y="21600"/>
                  </a:cubicBezTo>
                  <a:close/>
                </a:path>
              </a:pathLst>
            </a:custGeom>
            <a:solidFill>
              <a:srgbClr val="1DAE8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64" name="Forma libre: forma 49"/>
          <p:cNvSpPr/>
          <p:nvPr/>
        </p:nvSpPr>
        <p:spPr>
          <a:xfrm>
            <a:off x="6614351" y="4628832"/>
            <a:ext cx="46165" cy="782208"/>
          </a:xfrm>
          <a:prstGeom prst="rect">
            <a:avLst/>
          </a:prstGeom>
          <a:solidFill>
            <a:srgbClr val="1D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5" name="Título título título título título"/>
          <p:cNvSpPr txBox="1"/>
          <p:nvPr>
            <p:ph type="title" hasCustomPrompt="1"/>
          </p:nvPr>
        </p:nvSpPr>
        <p:spPr>
          <a:xfrm>
            <a:off x="2457547" y="4653819"/>
            <a:ext cx="3987194" cy="321565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Título título título título título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583" name="Forma libre: forma 2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4" name="Forma libre: forma 2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5" name="Forma libre: forma 2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6" name="Forma libre: forma 2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7" name="Forma libre: forma 2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8" name="Forma libre: forma 3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89" name="Forma libre: forma 3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0" name="Forma libre: forma 3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1" name="Forma libre: forma 3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2" name="Forma libre: forma 3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3" name="Forma libre: forma 3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4" name="Forma libre: forma 3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5" name="Forma libre: forma 3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6" name="Forma libre: forma 3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7" name="Forma libre: forma 3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8" name="Forma libre: forma 4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599" name="Forma libre: forma 4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00" name="Forma libre: forma 4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602" name="Gráfico 43" descr="Gráfico 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565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604" name="Body Level One…"/>
          <p:cNvSpPr txBox="1"/>
          <p:nvPr>
            <p:ph type="body" sz="quarter" idx="1" hasCustomPrompt="1"/>
          </p:nvPr>
        </p:nvSpPr>
        <p:spPr>
          <a:xfrm>
            <a:off x="1106487" y="2890838"/>
            <a:ext cx="7138988" cy="107632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indent="457200">
              <a:buSzTx/>
              <a:buFontTx/>
              <a:buNone/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indent="914400">
              <a:buSzTx/>
              <a:buFontTx/>
              <a:buNone/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indent="1371600">
              <a:buSzTx/>
              <a:buFontTx/>
              <a:buNone/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indent="1828800">
              <a:buSzTx/>
              <a:buFontTx/>
              <a:buNone/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</a:lstStyle>
          <a:p>
            <a:pPr/>
            <a:r>
              <a:t>Haga clic para modificar eltexto principal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orma libre: forma 2"/>
          <p:cNvSpPr/>
          <p:nvPr/>
        </p:nvSpPr>
        <p:spPr>
          <a:xfrm>
            <a:off x="11330495" y="6469981"/>
            <a:ext cx="597949" cy="388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4" name="Forma libre: forma 3"/>
          <p:cNvSpPr/>
          <p:nvPr/>
        </p:nvSpPr>
        <p:spPr>
          <a:xfrm>
            <a:off x="11681259" y="6208938"/>
            <a:ext cx="354761" cy="217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8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93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75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76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77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78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79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0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1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2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3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4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5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6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7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8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89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0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1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92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orma libre: forma 2"/>
          <p:cNvSpPr/>
          <p:nvPr/>
        </p:nvSpPr>
        <p:spPr>
          <a:xfrm>
            <a:off x="11330495" y="6469981"/>
            <a:ext cx="597949" cy="388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2" name="Forma libre: forma 3"/>
          <p:cNvSpPr/>
          <p:nvPr/>
        </p:nvSpPr>
        <p:spPr>
          <a:xfrm>
            <a:off x="11681259" y="6208938"/>
            <a:ext cx="354761" cy="217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8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121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103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4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5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6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7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8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09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0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1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2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3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4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5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6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7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8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19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20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22" name="Forma libre: forma 1"/>
          <p:cNvSpPr/>
          <p:nvPr/>
        </p:nvSpPr>
        <p:spPr>
          <a:xfrm>
            <a:off x="877294" y="2750547"/>
            <a:ext cx="190981" cy="1240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3" name="CuadroTexto 24"/>
          <p:cNvSpPr txBox="1"/>
          <p:nvPr/>
        </p:nvSpPr>
        <p:spPr>
          <a:xfrm>
            <a:off x="9448462" y="5774039"/>
            <a:ext cx="12700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-907" sz="5000">
                <a:latin typeface="Effra Bold"/>
                <a:ea typeface="Effra Bold"/>
                <a:cs typeface="Effra Bold"/>
                <a:sym typeface="Effra Bold"/>
              </a:defRPr>
            </a:lvl1pPr>
          </a:lstStyle>
          <a:p>
            <a:pPr/>
            <a:r>
              <a:t>​</a:t>
            </a:r>
          </a:p>
        </p:txBody>
      </p:sp>
      <p:sp>
        <p:nvSpPr>
          <p:cNvPr id="124" name="Forma libre: forma 26"/>
          <p:cNvSpPr/>
          <p:nvPr/>
        </p:nvSpPr>
        <p:spPr>
          <a:xfrm>
            <a:off x="889670" y="4247770"/>
            <a:ext cx="190981" cy="1240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69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5" name="Forma libre: forma 27"/>
          <p:cNvSpPr/>
          <p:nvPr/>
        </p:nvSpPr>
        <p:spPr>
          <a:xfrm>
            <a:off x="877294" y="5266285"/>
            <a:ext cx="190981" cy="1241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11E2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6" name="Forma libre: forma 28"/>
          <p:cNvSpPr/>
          <p:nvPr/>
        </p:nvSpPr>
        <p:spPr>
          <a:xfrm>
            <a:off x="889670" y="5972261"/>
            <a:ext cx="190981" cy="1241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69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7" name="CuadroTexto 30"/>
          <p:cNvSpPr txBox="1"/>
          <p:nvPr/>
        </p:nvSpPr>
        <p:spPr>
          <a:xfrm>
            <a:off x="597840" y="2602518"/>
            <a:ext cx="995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28" name="CuadroTexto 31"/>
          <p:cNvSpPr txBox="1"/>
          <p:nvPr/>
        </p:nvSpPr>
        <p:spPr>
          <a:xfrm>
            <a:off x="601165" y="4106090"/>
            <a:ext cx="995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29" name="CuadroTexto 32"/>
          <p:cNvSpPr txBox="1"/>
          <p:nvPr/>
        </p:nvSpPr>
        <p:spPr>
          <a:xfrm>
            <a:off x="597839" y="5113370"/>
            <a:ext cx="995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30" name="CuadroTexto 33"/>
          <p:cNvSpPr txBox="1"/>
          <p:nvPr/>
        </p:nvSpPr>
        <p:spPr>
          <a:xfrm>
            <a:off x="597838" y="5828458"/>
            <a:ext cx="99540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31" name="CuadroTexto 36"/>
          <p:cNvSpPr txBox="1"/>
          <p:nvPr/>
        </p:nvSpPr>
        <p:spPr>
          <a:xfrm>
            <a:off x="1204638" y="5108478"/>
            <a:ext cx="10729212" cy="37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​</a:t>
            </a:r>
          </a:p>
        </p:txBody>
      </p:sp>
      <p:sp>
        <p:nvSpPr>
          <p:cNvPr id="132" name="Título Título Título Título"/>
          <p:cNvSpPr txBox="1"/>
          <p:nvPr>
            <p:ph type="title" hasCustomPrompt="1"/>
          </p:nvPr>
        </p:nvSpPr>
        <p:spPr>
          <a:xfrm>
            <a:off x="409723" y="664095"/>
            <a:ext cx="4361782" cy="361717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133" name="Body Level One…"/>
          <p:cNvSpPr txBox="1"/>
          <p:nvPr>
            <p:ph type="body" sz="quarter" idx="1" hasCustomPrompt="1"/>
          </p:nvPr>
        </p:nvSpPr>
        <p:spPr>
          <a:xfrm>
            <a:off x="409724" y="1401802"/>
            <a:ext cx="10233026" cy="8235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pPr/>
            <a:r>
              <a:t>Let’s list the main Kafka guarantees over which we can build reliable systems (think ACID-like in databases)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4" name="Marcador de texto 67"/>
          <p:cNvSpPr/>
          <p:nvPr>
            <p:ph type="body" sz="quarter" idx="21" hasCustomPrompt="1"/>
          </p:nvPr>
        </p:nvSpPr>
        <p:spPr>
          <a:xfrm>
            <a:off x="1241550" y="2608178"/>
            <a:ext cx="9463089" cy="95091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</a:lstStyle>
          <a:p>
            <a:pPr/>
            <a:r>
              <a:t>If message B is written after message A by the same producer to the same partition, then offset B &gt; offset A (order guarantee per partition per producer).</a:t>
            </a:r>
          </a:p>
        </p:txBody>
      </p:sp>
      <p:sp>
        <p:nvSpPr>
          <p:cNvPr id="135" name="Marcador de texto 67"/>
          <p:cNvSpPr/>
          <p:nvPr>
            <p:ph type="body" sz="quarter" idx="22" hasCustomPrompt="1"/>
          </p:nvPr>
        </p:nvSpPr>
        <p:spPr>
          <a:xfrm>
            <a:off x="1191611" y="4099976"/>
            <a:ext cx="9463089" cy="705354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</a:lstStyle>
          <a:p>
            <a:pPr/>
            <a:r>
              <a:t>Produced messages are considered committed once all in-sync replicas wrote that message (But not necessarily flushed to disk).  </a:t>
            </a:r>
          </a:p>
        </p:txBody>
      </p:sp>
      <p:sp>
        <p:nvSpPr>
          <p:cNvPr id="136" name="Marcador de texto 67"/>
          <p:cNvSpPr/>
          <p:nvPr>
            <p:ph type="body" sz="quarter" idx="23" hasCustomPrompt="1"/>
          </p:nvPr>
        </p:nvSpPr>
        <p:spPr>
          <a:xfrm>
            <a:off x="1179661" y="5174050"/>
            <a:ext cx="9463089" cy="34185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defTabSz="777240">
              <a:spcBef>
                <a:spcPts val="800"/>
              </a:spcBef>
              <a:buSzTx/>
              <a:buFontTx/>
              <a:buNone/>
              <a:defRPr sz="1700"/>
            </a:lvl1pPr>
          </a:lstStyle>
          <a:p>
            <a:pPr/>
            <a:r>
              <a:t>Consumers only read committed messages.</a:t>
            </a:r>
          </a:p>
        </p:txBody>
      </p:sp>
      <p:sp>
        <p:nvSpPr>
          <p:cNvPr id="137" name="Marcador de texto 67"/>
          <p:cNvSpPr/>
          <p:nvPr>
            <p:ph type="body" sz="quarter" idx="24" hasCustomPrompt="1"/>
          </p:nvPr>
        </p:nvSpPr>
        <p:spPr>
          <a:xfrm>
            <a:off x="1191610" y="5821991"/>
            <a:ext cx="9463089" cy="34185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 defTabSz="777240">
              <a:spcBef>
                <a:spcPts val="800"/>
              </a:spcBef>
              <a:buSzTx/>
              <a:buFontTx/>
              <a:buNone/>
              <a:defRPr sz="1700"/>
            </a:lvl1pPr>
          </a:lstStyle>
          <a:p>
            <a:pPr/>
            <a:r>
              <a:t>If at least one in-sync replica lives, messages will not be lost​.</a:t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orma libre: forma 2"/>
          <p:cNvSpPr/>
          <p:nvPr/>
        </p:nvSpPr>
        <p:spPr>
          <a:xfrm>
            <a:off x="11330495" y="6469981"/>
            <a:ext cx="597949" cy="388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46" name="Forma libre: forma 3"/>
          <p:cNvSpPr/>
          <p:nvPr/>
        </p:nvSpPr>
        <p:spPr>
          <a:xfrm>
            <a:off x="11681259" y="6208938"/>
            <a:ext cx="354761" cy="217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8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165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147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48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49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0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1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2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3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4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5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6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7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8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59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60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61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62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63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64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166" name="Forma libre: forma 24"/>
          <p:cNvSpPr/>
          <p:nvPr/>
        </p:nvSpPr>
        <p:spPr>
          <a:xfrm>
            <a:off x="885269" y="1990942"/>
            <a:ext cx="2824117" cy="3905047"/>
          </a:xfrm>
          <a:prstGeom prst="rect">
            <a:avLst/>
          </a:prstGeom>
          <a:solidFill>
            <a:srgbClr val="05697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67" name="Forma libre: forma 25"/>
          <p:cNvSpPr/>
          <p:nvPr/>
        </p:nvSpPr>
        <p:spPr>
          <a:xfrm>
            <a:off x="3948102" y="1990942"/>
            <a:ext cx="6178050" cy="3024779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68" name="Forma libre: forma 26"/>
          <p:cNvSpPr/>
          <p:nvPr/>
        </p:nvSpPr>
        <p:spPr>
          <a:xfrm>
            <a:off x="3938637" y="5201461"/>
            <a:ext cx="3626303" cy="694594"/>
          </a:xfrm>
          <a:prstGeom prst="rect">
            <a:avLst/>
          </a:prstGeom>
          <a:solidFill>
            <a:srgbClr val="01AD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69" name="Gráfico 30" descr="Gráfico 3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4198" y="5429284"/>
            <a:ext cx="180976" cy="27622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171" name="Body Level One…"/>
          <p:cNvSpPr txBox="1"/>
          <p:nvPr>
            <p:ph type="body" sz="quarter" idx="1" hasCustomPrompt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Título con detalle: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orma libre: forma 2"/>
          <p:cNvSpPr/>
          <p:nvPr/>
        </p:nvSpPr>
        <p:spPr>
          <a:xfrm>
            <a:off x="11330495" y="6469981"/>
            <a:ext cx="597949" cy="388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0" name="Forma libre: forma 3"/>
          <p:cNvSpPr/>
          <p:nvPr/>
        </p:nvSpPr>
        <p:spPr>
          <a:xfrm>
            <a:off x="11681259" y="6208938"/>
            <a:ext cx="354761" cy="217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87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199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181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2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3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4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5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6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7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8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89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0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1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2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3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4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5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6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7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198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00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201" name="Body Level One…"/>
          <p:cNvSpPr txBox="1"/>
          <p:nvPr>
            <p:ph type="body" sz="quarter" idx="1" hasCustomPrompt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Título con detalle: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2" name="Forma libre: forma 27"/>
          <p:cNvSpPr/>
          <p:nvPr/>
        </p:nvSpPr>
        <p:spPr>
          <a:xfrm>
            <a:off x="542726" y="2303640"/>
            <a:ext cx="3407847" cy="2927700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03" name="Forma libre: forma 28"/>
          <p:cNvSpPr/>
          <p:nvPr/>
        </p:nvSpPr>
        <p:spPr>
          <a:xfrm>
            <a:off x="4137185" y="2303640"/>
            <a:ext cx="3407846" cy="1444386"/>
          </a:xfrm>
          <a:prstGeom prst="rect">
            <a:avLst/>
          </a:prstGeom>
          <a:solidFill>
            <a:srgbClr val="05697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Forma libre: forma 1"/>
          <p:cNvSpPr/>
          <p:nvPr/>
        </p:nvSpPr>
        <p:spPr>
          <a:xfrm>
            <a:off x="942827" y="5056890"/>
            <a:ext cx="3624436" cy="1259011"/>
          </a:xfrm>
          <a:prstGeom prst="rect">
            <a:avLst/>
          </a:prstGeom>
          <a:solidFill>
            <a:srgbClr val="01AD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2" name="Forma libre: forma 23"/>
          <p:cNvSpPr/>
          <p:nvPr/>
        </p:nvSpPr>
        <p:spPr>
          <a:xfrm>
            <a:off x="942827" y="2013334"/>
            <a:ext cx="8930875" cy="1259011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3" name="Forma libre: forma 27"/>
          <p:cNvSpPr/>
          <p:nvPr/>
        </p:nvSpPr>
        <p:spPr>
          <a:xfrm>
            <a:off x="942827" y="3535078"/>
            <a:ext cx="8930875" cy="1259079"/>
          </a:xfrm>
          <a:prstGeom prst="rect">
            <a:avLst/>
          </a:prstGeom>
          <a:solidFill>
            <a:srgbClr val="05697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232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214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5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6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7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8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19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0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1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2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3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4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5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6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7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8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29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30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31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33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234" name="Body Level One…"/>
          <p:cNvSpPr txBox="1"/>
          <p:nvPr>
            <p:ph type="body" sz="quarter" idx="1" hasCustomPrompt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Título con detalle: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Forma libre: forma 3"/>
          <p:cNvSpPr/>
          <p:nvPr/>
        </p:nvSpPr>
        <p:spPr>
          <a:xfrm>
            <a:off x="535363" y="2040375"/>
            <a:ext cx="3095770" cy="2497049"/>
          </a:xfrm>
          <a:prstGeom prst="rect">
            <a:avLst/>
          </a:prstGeom>
          <a:solidFill>
            <a:srgbClr val="00425F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43" name="Forma libre: forma 24"/>
          <p:cNvSpPr/>
          <p:nvPr/>
        </p:nvSpPr>
        <p:spPr>
          <a:xfrm>
            <a:off x="7639176" y="4721433"/>
            <a:ext cx="2909021" cy="761407"/>
          </a:xfrm>
          <a:prstGeom prst="rect">
            <a:avLst/>
          </a:prstGeom>
          <a:solidFill>
            <a:srgbClr val="01AD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44" name="Forma libre: forma 25"/>
          <p:cNvSpPr/>
          <p:nvPr/>
        </p:nvSpPr>
        <p:spPr>
          <a:xfrm>
            <a:off x="3789493" y="2040375"/>
            <a:ext cx="6758703" cy="2521040"/>
          </a:xfrm>
          <a:prstGeom prst="rect">
            <a:avLst/>
          </a:prstGeom>
          <a:solidFill>
            <a:srgbClr val="05697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grpSp>
        <p:nvGrpSpPr>
          <p:cNvPr id="263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245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46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47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48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49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0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1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2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3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4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5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6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7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8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59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60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61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62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64" name="Título Título Título Título"/>
          <p:cNvSpPr txBox="1"/>
          <p:nvPr>
            <p:ph type="title" hasCustomPrompt="1"/>
          </p:nvPr>
        </p:nvSpPr>
        <p:spPr>
          <a:xfrm>
            <a:off x="409723" y="716229"/>
            <a:ext cx="4361782" cy="361716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Título Título Título Título</a:t>
            </a:r>
          </a:p>
        </p:txBody>
      </p:sp>
      <p:sp>
        <p:nvSpPr>
          <p:cNvPr id="265" name="Body Level One…"/>
          <p:cNvSpPr txBox="1"/>
          <p:nvPr>
            <p:ph type="body" sz="quarter" idx="1" hasCustomPrompt="1"/>
          </p:nvPr>
        </p:nvSpPr>
        <p:spPr>
          <a:xfrm>
            <a:off x="1192674" y="1186838"/>
            <a:ext cx="4841876" cy="40005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Subtítulo…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6" name="Forma libre: forma 29"/>
          <p:cNvSpPr/>
          <p:nvPr/>
        </p:nvSpPr>
        <p:spPr>
          <a:xfrm>
            <a:off x="6907586" y="6038527"/>
            <a:ext cx="121403" cy="1982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1279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108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áfico 7"/>
          <p:cNvGrpSpPr/>
          <p:nvPr/>
        </p:nvGrpSpPr>
        <p:grpSpPr>
          <a:xfrm>
            <a:off x="9874717" y="265386"/>
            <a:ext cx="2047152" cy="377230"/>
            <a:chOff x="0" y="0"/>
            <a:chExt cx="2047151" cy="377228"/>
          </a:xfrm>
        </p:grpSpPr>
        <p:sp>
          <p:nvSpPr>
            <p:cNvPr id="274" name="Forma libre: forma 5"/>
            <p:cNvSpPr/>
            <p:nvPr/>
          </p:nvSpPr>
          <p:spPr>
            <a:xfrm>
              <a:off x="251632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75" name="Forma libre: forma 6"/>
            <p:cNvSpPr/>
            <p:nvPr/>
          </p:nvSpPr>
          <p:spPr>
            <a:xfrm>
              <a:off x="438293" y="70295"/>
              <a:ext cx="149665" cy="238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070" y="10185"/>
                  </a:moveTo>
                  <a:lnTo>
                    <a:pt x="21600" y="10185"/>
                  </a:lnTo>
                  <a:lnTo>
                    <a:pt x="21600" y="14927"/>
                  </a:lnTo>
                  <a:cubicBezTo>
                    <a:pt x="21600" y="18450"/>
                    <a:pt x="18363" y="21600"/>
                    <a:pt x="10856" y="21600"/>
                  </a:cubicBezTo>
                  <a:cubicBezTo>
                    <a:pt x="3349" y="21600"/>
                    <a:pt x="0" y="18485"/>
                    <a:pt x="0" y="14898"/>
                  </a:cubicBezTo>
                  <a:lnTo>
                    <a:pt x="0" y="0"/>
                  </a:lnTo>
                  <a:lnTo>
                    <a:pt x="6912" y="0"/>
                  </a:lnTo>
                  <a:lnTo>
                    <a:pt x="6912" y="4503"/>
                  </a:lnTo>
                  <a:lnTo>
                    <a:pt x="21600" y="4503"/>
                  </a:lnTo>
                  <a:lnTo>
                    <a:pt x="21600" y="7618"/>
                  </a:lnTo>
                  <a:lnTo>
                    <a:pt x="6912" y="7618"/>
                  </a:lnTo>
                  <a:lnTo>
                    <a:pt x="6912" y="14460"/>
                  </a:lnTo>
                  <a:cubicBezTo>
                    <a:pt x="6912" y="16560"/>
                    <a:pt x="8102" y="17779"/>
                    <a:pt x="10958" y="17779"/>
                  </a:cubicBezTo>
                  <a:cubicBezTo>
                    <a:pt x="13814" y="17779"/>
                    <a:pt x="15061" y="16595"/>
                    <a:pt x="15061" y="14530"/>
                  </a:cubicBezTo>
                  <a:lnTo>
                    <a:pt x="15061" y="10196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76" name="Forma libre: forma 7"/>
            <p:cNvSpPr/>
            <p:nvPr/>
          </p:nvSpPr>
          <p:spPr>
            <a:xfrm>
              <a:off x="602975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77" name="Forma libre: forma 8"/>
            <p:cNvSpPr/>
            <p:nvPr/>
          </p:nvSpPr>
          <p:spPr>
            <a:xfrm>
              <a:off x="834176" y="55598"/>
              <a:ext cx="202067" cy="248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7999" y="21600"/>
                  </a:moveTo>
                  <a:lnTo>
                    <a:pt x="7999" y="3772"/>
                  </a:lnTo>
                  <a:lnTo>
                    <a:pt x="0" y="3772"/>
                  </a:lnTo>
                  <a:lnTo>
                    <a:pt x="0" y="0"/>
                  </a:lnTo>
                  <a:lnTo>
                    <a:pt x="21600" y="0"/>
                  </a:lnTo>
                  <a:lnTo>
                    <a:pt x="21600" y="3772"/>
                  </a:lnTo>
                  <a:lnTo>
                    <a:pt x="13559" y="3772"/>
                  </a:lnTo>
                  <a:lnTo>
                    <a:pt x="13559" y="21600"/>
                  </a:lnTo>
                  <a:lnTo>
                    <a:pt x="799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78" name="Forma libre: forma 9"/>
            <p:cNvSpPr/>
            <p:nvPr/>
          </p:nvSpPr>
          <p:spPr>
            <a:xfrm>
              <a:off x="1030246" y="115025"/>
              <a:ext cx="106675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79" name="Forma libre: forma 10"/>
            <p:cNvSpPr/>
            <p:nvPr/>
          </p:nvSpPr>
          <p:spPr>
            <a:xfrm>
              <a:off x="1136534" y="115091"/>
              <a:ext cx="16539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682" y="21054"/>
                  </a:moveTo>
                  <a:cubicBezTo>
                    <a:pt x="15489" y="20551"/>
                    <a:pt x="15337" y="19847"/>
                    <a:pt x="15295" y="19222"/>
                  </a:cubicBezTo>
                  <a:cubicBezTo>
                    <a:pt x="13780" y="20637"/>
                    <a:pt x="11238" y="21600"/>
                    <a:pt x="8014" y="21600"/>
                  </a:cubicBezTo>
                  <a:cubicBezTo>
                    <a:pt x="2542" y="21600"/>
                    <a:pt x="0" y="19309"/>
                    <a:pt x="0" y="15968"/>
                  </a:cubicBezTo>
                  <a:cubicBezTo>
                    <a:pt x="0" y="10049"/>
                    <a:pt x="4638" y="9381"/>
                    <a:pt x="11044" y="8627"/>
                  </a:cubicBezTo>
                  <a:cubicBezTo>
                    <a:pt x="14218" y="8254"/>
                    <a:pt x="15101" y="7708"/>
                    <a:pt x="15101" y="6292"/>
                  </a:cubicBezTo>
                  <a:cubicBezTo>
                    <a:pt x="15101" y="4956"/>
                    <a:pt x="13536" y="4166"/>
                    <a:pt x="11044" y="4166"/>
                  </a:cubicBezTo>
                  <a:cubicBezTo>
                    <a:pt x="8165" y="4166"/>
                    <a:pt x="6987" y="5373"/>
                    <a:pt x="6692" y="7212"/>
                  </a:cubicBezTo>
                  <a:lnTo>
                    <a:pt x="783" y="7212"/>
                  </a:lnTo>
                  <a:cubicBezTo>
                    <a:pt x="884" y="2959"/>
                    <a:pt x="3620" y="0"/>
                    <a:pt x="11339" y="0"/>
                  </a:cubicBezTo>
                  <a:cubicBezTo>
                    <a:pt x="19058" y="0"/>
                    <a:pt x="21600" y="2916"/>
                    <a:pt x="21600" y="8088"/>
                  </a:cubicBezTo>
                  <a:lnTo>
                    <a:pt x="21600" y="21054"/>
                  </a:lnTo>
                  <a:lnTo>
                    <a:pt x="15691" y="21054"/>
                  </a:lnTo>
                  <a:close/>
                  <a:moveTo>
                    <a:pt x="15245" y="11005"/>
                  </a:moveTo>
                  <a:cubicBezTo>
                    <a:pt x="14613" y="11543"/>
                    <a:pt x="13485" y="11838"/>
                    <a:pt x="11137" y="12211"/>
                  </a:cubicBezTo>
                  <a:cubicBezTo>
                    <a:pt x="7517" y="12793"/>
                    <a:pt x="6347" y="13670"/>
                    <a:pt x="6347" y="15422"/>
                  </a:cubicBezTo>
                  <a:cubicBezTo>
                    <a:pt x="6347" y="16967"/>
                    <a:pt x="7424" y="17714"/>
                    <a:pt x="9428" y="17714"/>
                  </a:cubicBezTo>
                  <a:cubicBezTo>
                    <a:pt x="12702" y="17714"/>
                    <a:pt x="15144" y="15674"/>
                    <a:pt x="15194" y="13253"/>
                  </a:cubicBezTo>
                  <a:lnTo>
                    <a:pt x="15245" y="11005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0" name="Forma libre: forma 11"/>
            <p:cNvSpPr/>
            <p:nvPr/>
          </p:nvSpPr>
          <p:spPr>
            <a:xfrm>
              <a:off x="1324355" y="52633"/>
              <a:ext cx="48665" cy="251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3888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3888"/>
                  </a:lnTo>
                  <a:lnTo>
                    <a:pt x="0" y="3888"/>
                  </a:lnTo>
                  <a:close/>
                  <a:moveTo>
                    <a:pt x="0" y="21600"/>
                  </a:moveTo>
                  <a:lnTo>
                    <a:pt x="0" y="5782"/>
                  </a:lnTo>
                  <a:lnTo>
                    <a:pt x="21600" y="5782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1" name="Forma libre: forma 12"/>
            <p:cNvSpPr/>
            <p:nvPr/>
          </p:nvSpPr>
          <p:spPr>
            <a:xfrm>
              <a:off x="1394997" y="115090"/>
              <a:ext cx="166875" cy="188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259" y="21600"/>
                  </a:moveTo>
                  <a:lnTo>
                    <a:pt x="15259" y="8851"/>
                  </a:lnTo>
                  <a:cubicBezTo>
                    <a:pt x="15259" y="5601"/>
                    <a:pt x="14191" y="4702"/>
                    <a:pt x="11188" y="4702"/>
                  </a:cubicBezTo>
                  <a:cubicBezTo>
                    <a:pt x="7892" y="4702"/>
                    <a:pt x="6299" y="6330"/>
                    <a:pt x="6299" y="9536"/>
                  </a:cubicBezTo>
                  <a:lnTo>
                    <a:pt x="6299" y="21600"/>
                  </a:lnTo>
                  <a:lnTo>
                    <a:pt x="0" y="21600"/>
                  </a:lnTo>
                  <a:lnTo>
                    <a:pt x="0" y="553"/>
                  </a:lnTo>
                  <a:lnTo>
                    <a:pt x="6007" y="553"/>
                  </a:lnTo>
                  <a:lnTo>
                    <a:pt x="6007" y="3633"/>
                  </a:lnTo>
                  <a:cubicBezTo>
                    <a:pt x="7459" y="1282"/>
                    <a:pt x="9878" y="0"/>
                    <a:pt x="13707" y="0"/>
                  </a:cubicBezTo>
                  <a:cubicBezTo>
                    <a:pt x="18263" y="0"/>
                    <a:pt x="21600" y="2439"/>
                    <a:pt x="21600" y="7016"/>
                  </a:cubicBezTo>
                  <a:lnTo>
                    <a:pt x="21600" y="21600"/>
                  </a:lnTo>
                  <a:lnTo>
                    <a:pt x="15259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2" name="Forma libre: forma 13"/>
            <p:cNvSpPr/>
            <p:nvPr/>
          </p:nvSpPr>
          <p:spPr>
            <a:xfrm>
              <a:off x="1579144" y="115091"/>
              <a:ext cx="175512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81" y="12219"/>
                  </a:moveTo>
                  <a:cubicBezTo>
                    <a:pt x="6164" y="15307"/>
                    <a:pt x="8099" y="17304"/>
                    <a:pt x="11050" y="17304"/>
                  </a:cubicBezTo>
                  <a:cubicBezTo>
                    <a:pt x="12985" y="17304"/>
                    <a:pt x="14691" y="16428"/>
                    <a:pt x="15103" y="15013"/>
                  </a:cubicBezTo>
                  <a:lnTo>
                    <a:pt x="21275" y="15013"/>
                  </a:lnTo>
                  <a:cubicBezTo>
                    <a:pt x="19895" y="19222"/>
                    <a:pt x="16166" y="21600"/>
                    <a:pt x="11328" y="21600"/>
                  </a:cubicBezTo>
                  <a:cubicBezTo>
                    <a:pt x="3776" y="21600"/>
                    <a:pt x="0" y="17850"/>
                    <a:pt x="0" y="10423"/>
                  </a:cubicBezTo>
                  <a:cubicBezTo>
                    <a:pt x="0" y="4087"/>
                    <a:pt x="4006" y="0"/>
                    <a:pt x="10963" y="0"/>
                  </a:cubicBezTo>
                  <a:cubicBezTo>
                    <a:pt x="17919" y="0"/>
                    <a:pt x="21600" y="4087"/>
                    <a:pt x="21600" y="12219"/>
                  </a:cubicBezTo>
                  <a:lnTo>
                    <a:pt x="5989" y="12219"/>
                  </a:lnTo>
                  <a:close/>
                  <a:moveTo>
                    <a:pt x="15421" y="8799"/>
                  </a:moveTo>
                  <a:cubicBezTo>
                    <a:pt x="15325" y="5754"/>
                    <a:pt x="13120" y="4296"/>
                    <a:pt x="10772" y="4296"/>
                  </a:cubicBezTo>
                  <a:cubicBezTo>
                    <a:pt x="8424" y="4296"/>
                    <a:pt x="6402" y="5962"/>
                    <a:pt x="6171" y="8799"/>
                  </a:cubicBezTo>
                  <a:lnTo>
                    <a:pt x="15429" y="8799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3" name="Forma libre: forma 14"/>
            <p:cNvSpPr/>
            <p:nvPr/>
          </p:nvSpPr>
          <p:spPr>
            <a:xfrm>
              <a:off x="1771477" y="115025"/>
              <a:ext cx="106674" cy="188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560"/>
                  </a:lnTo>
                  <a:lnTo>
                    <a:pt x="9241" y="560"/>
                  </a:lnTo>
                  <a:lnTo>
                    <a:pt x="9241" y="3079"/>
                  </a:lnTo>
                  <a:cubicBezTo>
                    <a:pt x="12503" y="258"/>
                    <a:pt x="16288" y="0"/>
                    <a:pt x="20308" y="0"/>
                  </a:cubicBezTo>
                  <a:lnTo>
                    <a:pt x="21600" y="0"/>
                  </a:lnTo>
                  <a:lnTo>
                    <a:pt x="21600" y="5687"/>
                  </a:lnTo>
                  <a:cubicBezTo>
                    <a:pt x="20687" y="5599"/>
                    <a:pt x="19786" y="5562"/>
                    <a:pt x="18872" y="5562"/>
                  </a:cubicBezTo>
                  <a:cubicBezTo>
                    <a:pt x="12816" y="5562"/>
                    <a:pt x="9854" y="7271"/>
                    <a:pt x="9854" y="10653"/>
                  </a:cubicBezTo>
                  <a:lnTo>
                    <a:pt x="9854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4" name="Forma libre: forma 15"/>
            <p:cNvSpPr/>
            <p:nvPr/>
          </p:nvSpPr>
          <p:spPr>
            <a:xfrm>
              <a:off x="1878021" y="115091"/>
              <a:ext cx="169131" cy="193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965" y="6752"/>
                  </a:moveTo>
                  <a:cubicBezTo>
                    <a:pt x="14628" y="4748"/>
                    <a:pt x="13385" y="4044"/>
                    <a:pt x="10569" y="4044"/>
                  </a:cubicBezTo>
                  <a:cubicBezTo>
                    <a:pt x="8232" y="4044"/>
                    <a:pt x="6890" y="4547"/>
                    <a:pt x="6890" y="5754"/>
                  </a:cubicBezTo>
                  <a:cubicBezTo>
                    <a:pt x="6890" y="6961"/>
                    <a:pt x="8182" y="7463"/>
                    <a:pt x="10709" y="8088"/>
                  </a:cubicBezTo>
                  <a:cubicBezTo>
                    <a:pt x="13385" y="8756"/>
                    <a:pt x="15920" y="9216"/>
                    <a:pt x="17731" y="9841"/>
                  </a:cubicBezTo>
                  <a:cubicBezTo>
                    <a:pt x="20217" y="10717"/>
                    <a:pt x="21600" y="12132"/>
                    <a:pt x="21600" y="14805"/>
                  </a:cubicBezTo>
                  <a:cubicBezTo>
                    <a:pt x="21600" y="19057"/>
                    <a:pt x="18019" y="21600"/>
                    <a:pt x="11327" y="21600"/>
                  </a:cubicBezTo>
                  <a:cubicBezTo>
                    <a:pt x="4108" y="21600"/>
                    <a:pt x="99" y="18640"/>
                    <a:pt x="0" y="14467"/>
                  </a:cubicBezTo>
                  <a:lnTo>
                    <a:pt x="6404" y="14467"/>
                  </a:lnTo>
                  <a:cubicBezTo>
                    <a:pt x="6404" y="16385"/>
                    <a:pt x="8265" y="17513"/>
                    <a:pt x="11278" y="17513"/>
                  </a:cubicBezTo>
                  <a:cubicBezTo>
                    <a:pt x="13475" y="17513"/>
                    <a:pt x="15434" y="16931"/>
                    <a:pt x="15434" y="15386"/>
                  </a:cubicBezTo>
                  <a:cubicBezTo>
                    <a:pt x="15434" y="13928"/>
                    <a:pt x="13665" y="13469"/>
                    <a:pt x="11656" y="13052"/>
                  </a:cubicBezTo>
                  <a:cubicBezTo>
                    <a:pt x="7688" y="12219"/>
                    <a:pt x="5491" y="11637"/>
                    <a:pt x="3819" y="10717"/>
                  </a:cubicBezTo>
                  <a:cubicBezTo>
                    <a:pt x="1622" y="9511"/>
                    <a:pt x="856" y="7923"/>
                    <a:pt x="856" y="6091"/>
                  </a:cubicBezTo>
                  <a:cubicBezTo>
                    <a:pt x="856" y="2629"/>
                    <a:pt x="3581" y="0"/>
                    <a:pt x="10751" y="0"/>
                  </a:cubicBezTo>
                  <a:cubicBezTo>
                    <a:pt x="17534" y="0"/>
                    <a:pt x="20596" y="2335"/>
                    <a:pt x="20925" y="6752"/>
                  </a:cubicBezTo>
                  <a:lnTo>
                    <a:pt x="14949" y="6752"/>
                  </a:ln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5" name="Forma libre: forma 16"/>
            <p:cNvSpPr/>
            <p:nvPr/>
          </p:nvSpPr>
          <p:spPr>
            <a:xfrm>
              <a:off x="10441" y="0"/>
              <a:ext cx="221018" cy="3148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28" fill="norm" stroke="1" extrusionOk="0">
                  <a:moveTo>
                    <a:pt x="145" y="121"/>
                  </a:moveTo>
                  <a:lnTo>
                    <a:pt x="0" y="20728"/>
                  </a:lnTo>
                  <a:lnTo>
                    <a:pt x="12523" y="20728"/>
                  </a:lnTo>
                  <a:cubicBezTo>
                    <a:pt x="18570" y="18687"/>
                    <a:pt x="21600" y="14104"/>
                    <a:pt x="21600" y="10806"/>
                  </a:cubicBezTo>
                  <a:cubicBezTo>
                    <a:pt x="21600" y="4365"/>
                    <a:pt x="13512" y="-872"/>
                    <a:pt x="145" y="121"/>
                  </a:cubicBezTo>
                  <a:close/>
                  <a:moveTo>
                    <a:pt x="12258" y="8651"/>
                  </a:moveTo>
                  <a:cubicBezTo>
                    <a:pt x="11855" y="8116"/>
                    <a:pt x="11320" y="7624"/>
                    <a:pt x="10652" y="7199"/>
                  </a:cubicBezTo>
                  <a:cubicBezTo>
                    <a:pt x="10142" y="6877"/>
                    <a:pt x="9556" y="6588"/>
                    <a:pt x="8932" y="6355"/>
                  </a:cubicBezTo>
                  <a:cubicBezTo>
                    <a:pt x="7666" y="5884"/>
                    <a:pt x="6224" y="5633"/>
                    <a:pt x="4756" y="5633"/>
                  </a:cubicBezTo>
                  <a:cubicBezTo>
                    <a:pt x="4220" y="5633"/>
                    <a:pt x="3780" y="5345"/>
                    <a:pt x="3780" y="4980"/>
                  </a:cubicBezTo>
                  <a:cubicBezTo>
                    <a:pt x="3780" y="4615"/>
                    <a:pt x="4220" y="4326"/>
                    <a:pt x="4756" y="4326"/>
                  </a:cubicBezTo>
                  <a:cubicBezTo>
                    <a:pt x="6558" y="4326"/>
                    <a:pt x="8321" y="4632"/>
                    <a:pt x="9865" y="5205"/>
                  </a:cubicBezTo>
                  <a:cubicBezTo>
                    <a:pt x="10646" y="5489"/>
                    <a:pt x="11357" y="5841"/>
                    <a:pt x="11994" y="6253"/>
                  </a:cubicBezTo>
                  <a:cubicBezTo>
                    <a:pt x="12819" y="6779"/>
                    <a:pt x="13487" y="7386"/>
                    <a:pt x="13991" y="8052"/>
                  </a:cubicBezTo>
                  <a:cubicBezTo>
                    <a:pt x="14671" y="8956"/>
                    <a:pt x="15017" y="9924"/>
                    <a:pt x="15017" y="10934"/>
                  </a:cubicBezTo>
                  <a:cubicBezTo>
                    <a:pt x="15017" y="11944"/>
                    <a:pt x="14690" y="12882"/>
                    <a:pt x="14028" y="13773"/>
                  </a:cubicBezTo>
                  <a:cubicBezTo>
                    <a:pt x="13865" y="13998"/>
                    <a:pt x="13518" y="14138"/>
                    <a:pt x="13159" y="14138"/>
                  </a:cubicBezTo>
                  <a:cubicBezTo>
                    <a:pt x="13021" y="14138"/>
                    <a:pt x="12869" y="14112"/>
                    <a:pt x="12731" y="14066"/>
                  </a:cubicBezTo>
                  <a:cubicBezTo>
                    <a:pt x="12258" y="13904"/>
                    <a:pt x="12050" y="13514"/>
                    <a:pt x="12290" y="13191"/>
                  </a:cubicBezTo>
                  <a:cubicBezTo>
                    <a:pt x="12813" y="12487"/>
                    <a:pt x="13077" y="11727"/>
                    <a:pt x="13077" y="10938"/>
                  </a:cubicBezTo>
                  <a:cubicBezTo>
                    <a:pt x="13077" y="10149"/>
                    <a:pt x="12800" y="9368"/>
                    <a:pt x="12258" y="8651"/>
                  </a:cubicBezTo>
                  <a:close/>
                  <a:moveTo>
                    <a:pt x="5228" y="12249"/>
                  </a:moveTo>
                  <a:cubicBezTo>
                    <a:pt x="4107" y="12249"/>
                    <a:pt x="3194" y="11634"/>
                    <a:pt x="3194" y="10874"/>
                  </a:cubicBezTo>
                  <a:cubicBezTo>
                    <a:pt x="3194" y="10115"/>
                    <a:pt x="4107" y="9504"/>
                    <a:pt x="5228" y="9504"/>
                  </a:cubicBezTo>
                  <a:cubicBezTo>
                    <a:pt x="6350" y="9504"/>
                    <a:pt x="7276" y="10115"/>
                    <a:pt x="7276" y="10874"/>
                  </a:cubicBezTo>
                  <a:cubicBezTo>
                    <a:pt x="7276" y="11634"/>
                    <a:pt x="6356" y="12249"/>
                    <a:pt x="5228" y="12249"/>
                  </a:cubicBezTo>
                  <a:close/>
                  <a:moveTo>
                    <a:pt x="9430" y="10985"/>
                  </a:moveTo>
                  <a:cubicBezTo>
                    <a:pt x="9505" y="10615"/>
                    <a:pt x="9524" y="9682"/>
                    <a:pt x="8265" y="8910"/>
                  </a:cubicBezTo>
                  <a:cubicBezTo>
                    <a:pt x="7282" y="8303"/>
                    <a:pt x="6261" y="8035"/>
                    <a:pt x="4939" y="8035"/>
                  </a:cubicBezTo>
                  <a:cubicBezTo>
                    <a:pt x="4573" y="8035"/>
                    <a:pt x="4271" y="7827"/>
                    <a:pt x="4271" y="7564"/>
                  </a:cubicBezTo>
                  <a:cubicBezTo>
                    <a:pt x="4271" y="7301"/>
                    <a:pt x="4573" y="7093"/>
                    <a:pt x="4939" y="7093"/>
                  </a:cubicBezTo>
                  <a:cubicBezTo>
                    <a:pt x="6583" y="7093"/>
                    <a:pt x="7924" y="7450"/>
                    <a:pt x="9153" y="8201"/>
                  </a:cubicBezTo>
                  <a:cubicBezTo>
                    <a:pt x="10904" y="9270"/>
                    <a:pt x="10854" y="10586"/>
                    <a:pt x="10759" y="11103"/>
                  </a:cubicBezTo>
                  <a:cubicBezTo>
                    <a:pt x="10709" y="11337"/>
                    <a:pt x="10432" y="11511"/>
                    <a:pt x="10098" y="11511"/>
                  </a:cubicBezTo>
                  <a:cubicBezTo>
                    <a:pt x="10066" y="11511"/>
                    <a:pt x="10041" y="11511"/>
                    <a:pt x="10003" y="11507"/>
                  </a:cubicBezTo>
                  <a:cubicBezTo>
                    <a:pt x="9644" y="11473"/>
                    <a:pt x="9379" y="11239"/>
                    <a:pt x="9430" y="10980"/>
                  </a:cubicBezTo>
                  <a:close/>
                  <a:moveTo>
                    <a:pt x="11118" y="15827"/>
                  </a:moveTo>
                  <a:cubicBezTo>
                    <a:pt x="10513" y="15827"/>
                    <a:pt x="10028" y="15513"/>
                    <a:pt x="10028" y="15126"/>
                  </a:cubicBezTo>
                  <a:cubicBezTo>
                    <a:pt x="10028" y="14740"/>
                    <a:pt x="10513" y="14435"/>
                    <a:pt x="11118" y="14435"/>
                  </a:cubicBezTo>
                  <a:cubicBezTo>
                    <a:pt x="11723" y="14435"/>
                    <a:pt x="12202" y="14744"/>
                    <a:pt x="12202" y="15126"/>
                  </a:cubicBezTo>
                  <a:cubicBezTo>
                    <a:pt x="12202" y="15508"/>
                    <a:pt x="11717" y="15827"/>
                    <a:pt x="11118" y="15827"/>
                  </a:cubicBezTo>
                  <a:close/>
                  <a:moveTo>
                    <a:pt x="13506" y="18122"/>
                  </a:moveTo>
                  <a:cubicBezTo>
                    <a:pt x="13159" y="18309"/>
                    <a:pt x="12586" y="18262"/>
                    <a:pt x="12296" y="18008"/>
                  </a:cubicBezTo>
                  <a:cubicBezTo>
                    <a:pt x="12151" y="17880"/>
                    <a:pt x="12095" y="17732"/>
                    <a:pt x="12126" y="17571"/>
                  </a:cubicBezTo>
                  <a:cubicBezTo>
                    <a:pt x="12164" y="17418"/>
                    <a:pt x="12283" y="17282"/>
                    <a:pt x="12472" y="17189"/>
                  </a:cubicBezTo>
                  <a:cubicBezTo>
                    <a:pt x="13991" y="16429"/>
                    <a:pt x="15238" y="15436"/>
                    <a:pt x="16088" y="14312"/>
                  </a:cubicBezTo>
                  <a:cubicBezTo>
                    <a:pt x="16901" y="13217"/>
                    <a:pt x="17310" y="12046"/>
                    <a:pt x="17310" y="10828"/>
                  </a:cubicBezTo>
                  <a:cubicBezTo>
                    <a:pt x="17310" y="10153"/>
                    <a:pt x="17178" y="9478"/>
                    <a:pt x="16920" y="8820"/>
                  </a:cubicBezTo>
                  <a:cubicBezTo>
                    <a:pt x="16359" y="7420"/>
                    <a:pt x="15219" y="6143"/>
                    <a:pt x="13619" y="5124"/>
                  </a:cubicBezTo>
                  <a:cubicBezTo>
                    <a:pt x="12939" y="4691"/>
                    <a:pt x="12195" y="4305"/>
                    <a:pt x="11389" y="3983"/>
                  </a:cubicBezTo>
                  <a:lnTo>
                    <a:pt x="11295" y="3945"/>
                  </a:lnTo>
                  <a:lnTo>
                    <a:pt x="11200" y="3978"/>
                  </a:lnTo>
                  <a:cubicBezTo>
                    <a:pt x="10973" y="4063"/>
                    <a:pt x="10721" y="4106"/>
                    <a:pt x="10469" y="4106"/>
                  </a:cubicBezTo>
                  <a:cubicBezTo>
                    <a:pt x="9739" y="4106"/>
                    <a:pt x="9128" y="3771"/>
                    <a:pt x="8976" y="3287"/>
                  </a:cubicBezTo>
                  <a:lnTo>
                    <a:pt x="8951" y="3215"/>
                  </a:lnTo>
                  <a:lnTo>
                    <a:pt x="8850" y="3193"/>
                  </a:lnTo>
                  <a:cubicBezTo>
                    <a:pt x="7509" y="2888"/>
                    <a:pt x="6085" y="2735"/>
                    <a:pt x="4642" y="2735"/>
                  </a:cubicBezTo>
                  <a:cubicBezTo>
                    <a:pt x="4164" y="2735"/>
                    <a:pt x="3773" y="2472"/>
                    <a:pt x="3773" y="2154"/>
                  </a:cubicBezTo>
                  <a:cubicBezTo>
                    <a:pt x="3773" y="1835"/>
                    <a:pt x="4164" y="1568"/>
                    <a:pt x="4642" y="1568"/>
                  </a:cubicBezTo>
                  <a:cubicBezTo>
                    <a:pt x="6394" y="1568"/>
                    <a:pt x="8088" y="1763"/>
                    <a:pt x="9676" y="2154"/>
                  </a:cubicBezTo>
                  <a:lnTo>
                    <a:pt x="9751" y="2171"/>
                  </a:lnTo>
                  <a:lnTo>
                    <a:pt x="9820" y="2149"/>
                  </a:lnTo>
                  <a:cubicBezTo>
                    <a:pt x="10009" y="2086"/>
                    <a:pt x="10230" y="2052"/>
                    <a:pt x="10463" y="2052"/>
                  </a:cubicBezTo>
                  <a:cubicBezTo>
                    <a:pt x="11150" y="2052"/>
                    <a:pt x="11742" y="2349"/>
                    <a:pt x="11924" y="2794"/>
                  </a:cubicBezTo>
                  <a:lnTo>
                    <a:pt x="11943" y="2841"/>
                  </a:lnTo>
                  <a:lnTo>
                    <a:pt x="12013" y="2867"/>
                  </a:lnTo>
                  <a:cubicBezTo>
                    <a:pt x="13021" y="3257"/>
                    <a:pt x="13965" y="3728"/>
                    <a:pt x="14803" y="4263"/>
                  </a:cubicBezTo>
                  <a:cubicBezTo>
                    <a:pt x="15723" y="4853"/>
                    <a:pt x="16510" y="5515"/>
                    <a:pt x="17146" y="6232"/>
                  </a:cubicBezTo>
                  <a:cubicBezTo>
                    <a:pt x="17783" y="6949"/>
                    <a:pt x="18268" y="7713"/>
                    <a:pt x="18589" y="8511"/>
                  </a:cubicBezTo>
                  <a:cubicBezTo>
                    <a:pt x="18891" y="9283"/>
                    <a:pt x="19049" y="10060"/>
                    <a:pt x="19049" y="10819"/>
                  </a:cubicBezTo>
                  <a:cubicBezTo>
                    <a:pt x="19049" y="12220"/>
                    <a:pt x="18570" y="13569"/>
                    <a:pt x="17625" y="14825"/>
                  </a:cubicBezTo>
                  <a:cubicBezTo>
                    <a:pt x="16661" y="16111"/>
                    <a:pt x="15238" y="17248"/>
                    <a:pt x="13506" y="1811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6" name="Forma libre: forma 17"/>
            <p:cNvSpPr/>
            <p:nvPr/>
          </p:nvSpPr>
          <p:spPr>
            <a:xfrm>
              <a:off x="0" y="355893"/>
              <a:ext cx="1659842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500" y="0"/>
                  </a:moveTo>
                  <a:cubicBezTo>
                    <a:pt x="2155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555" y="21600"/>
                    <a:pt x="21500" y="21600"/>
                  </a:cubicBezTo>
                  <a:lnTo>
                    <a:pt x="100" y="21600"/>
                  </a:lnTo>
                  <a:cubicBezTo>
                    <a:pt x="45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45" y="0"/>
                    <a:pt x="10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7" name="Forma libre: forma 18"/>
            <p:cNvSpPr/>
            <p:nvPr/>
          </p:nvSpPr>
          <p:spPr>
            <a:xfrm>
              <a:off x="1677568" y="355893"/>
              <a:ext cx="11582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70" y="0"/>
                  </a:moveTo>
                  <a:cubicBezTo>
                    <a:pt x="20960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0960" y="21600"/>
                    <a:pt x="20170" y="21600"/>
                  </a:cubicBezTo>
                  <a:lnTo>
                    <a:pt x="1430" y="21600"/>
                  </a:lnTo>
                  <a:cubicBezTo>
                    <a:pt x="640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640" y="0"/>
                    <a:pt x="1430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8" name="Forma libre: forma 19"/>
            <p:cNvSpPr/>
            <p:nvPr/>
          </p:nvSpPr>
          <p:spPr>
            <a:xfrm>
              <a:off x="1904383" y="355893"/>
              <a:ext cx="14025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419" y="0"/>
                  </a:moveTo>
                  <a:cubicBezTo>
                    <a:pt x="21071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21071" y="21600"/>
                    <a:pt x="20419" y="21600"/>
                  </a:cubicBezTo>
                  <a:lnTo>
                    <a:pt x="1181" y="21600"/>
                  </a:lnTo>
                  <a:cubicBezTo>
                    <a:pt x="529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529" y="0"/>
                    <a:pt x="1181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89" name="Forma libre: forma 20"/>
            <p:cNvSpPr/>
            <p:nvPr/>
          </p:nvSpPr>
          <p:spPr>
            <a:xfrm>
              <a:off x="1811119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90" name="Forma libre: forma 21"/>
            <p:cNvSpPr/>
            <p:nvPr/>
          </p:nvSpPr>
          <p:spPr>
            <a:xfrm>
              <a:off x="1856172" y="355893"/>
              <a:ext cx="33645" cy="21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76" y="0"/>
                  </a:moveTo>
                  <a:cubicBezTo>
                    <a:pt x="19395" y="0"/>
                    <a:pt x="21600" y="3477"/>
                    <a:pt x="21600" y="7765"/>
                  </a:cubicBezTo>
                  <a:lnTo>
                    <a:pt x="21600" y="13834"/>
                  </a:lnTo>
                  <a:cubicBezTo>
                    <a:pt x="21600" y="18123"/>
                    <a:pt x="19395" y="21600"/>
                    <a:pt x="16676" y="21600"/>
                  </a:cubicBezTo>
                  <a:lnTo>
                    <a:pt x="4924" y="21600"/>
                  </a:lnTo>
                  <a:cubicBezTo>
                    <a:pt x="2204" y="21600"/>
                    <a:pt x="0" y="18123"/>
                    <a:pt x="0" y="13834"/>
                  </a:cubicBezTo>
                  <a:lnTo>
                    <a:pt x="0" y="7765"/>
                  </a:lnTo>
                  <a:cubicBezTo>
                    <a:pt x="0" y="3477"/>
                    <a:pt x="2205" y="0"/>
                    <a:pt x="4924" y="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291" name="Forma libre: forma 22"/>
            <p:cNvSpPr/>
            <p:nvPr/>
          </p:nvSpPr>
          <p:spPr>
            <a:xfrm>
              <a:off x="43120" y="144289"/>
              <a:ext cx="41768" cy="41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7" y="21600"/>
                  </a:moveTo>
                  <a:cubicBezTo>
                    <a:pt x="4833" y="21600"/>
                    <a:pt x="0" y="16759"/>
                    <a:pt x="0" y="10783"/>
                  </a:cubicBezTo>
                  <a:cubicBezTo>
                    <a:pt x="0" y="4807"/>
                    <a:pt x="4833" y="0"/>
                    <a:pt x="10767" y="0"/>
                  </a:cubicBezTo>
                  <a:cubicBezTo>
                    <a:pt x="16700" y="0"/>
                    <a:pt x="21600" y="4807"/>
                    <a:pt x="21600" y="10783"/>
                  </a:cubicBezTo>
                  <a:cubicBezTo>
                    <a:pt x="21600" y="16759"/>
                    <a:pt x="16733" y="21600"/>
                    <a:pt x="10767" y="21600"/>
                  </a:cubicBezTo>
                  <a:close/>
                </a:path>
              </a:pathLst>
            </a:custGeom>
            <a:solidFill>
              <a:srgbClr val="000000">
                <a:alpha val="3019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sp>
        <p:nvSpPr>
          <p:cNvPr id="293" name="Forma libre: forma 1"/>
          <p:cNvSpPr/>
          <p:nvPr/>
        </p:nvSpPr>
        <p:spPr>
          <a:xfrm>
            <a:off x="7363573" y="-1"/>
            <a:ext cx="4827874" cy="6858002"/>
          </a:xfrm>
          <a:prstGeom prst="rect">
            <a:avLst/>
          </a:prstGeom>
          <a:solidFill>
            <a:srgbClr val="01AD8B">
              <a:alpha val="12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a libre: forma 1"/>
          <p:cNvSpPr/>
          <p:nvPr/>
        </p:nvSpPr>
        <p:spPr>
          <a:xfrm>
            <a:off x="9872535" y="981773"/>
            <a:ext cx="1548576" cy="988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600"/>
                </a:lnTo>
                <a:lnTo>
                  <a:pt x="10738" y="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42000">
                <a:srgbClr val="00AA89"/>
              </a:gs>
              <a:gs pos="58999">
                <a:srgbClr val="00A384"/>
              </a:gs>
              <a:gs pos="73000">
                <a:srgbClr val="00977C"/>
              </a:gs>
              <a:gs pos="84000">
                <a:srgbClr val="008571"/>
              </a:gs>
              <a:gs pos="94000">
                <a:srgbClr val="006E62"/>
              </a:gs>
              <a:gs pos="99000">
                <a:srgbClr val="015D57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" name="Forma libre: forma 2"/>
          <p:cNvSpPr/>
          <p:nvPr/>
        </p:nvSpPr>
        <p:spPr>
          <a:xfrm>
            <a:off x="340486" y="1119821"/>
            <a:ext cx="814070" cy="5309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643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" name="Forma libre: forma 3"/>
          <p:cNvSpPr/>
          <p:nvPr/>
        </p:nvSpPr>
        <p:spPr>
          <a:xfrm>
            <a:off x="-796" y="1910335"/>
            <a:ext cx="760796" cy="9792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5" name="Forma libre: forma 4"/>
          <p:cNvSpPr/>
          <p:nvPr/>
        </p:nvSpPr>
        <p:spPr>
          <a:xfrm>
            <a:off x="-796" y="2889631"/>
            <a:ext cx="760796" cy="1020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42000">
                <a:srgbClr val="00AA89"/>
              </a:gs>
              <a:gs pos="58999">
                <a:srgbClr val="00A384"/>
              </a:gs>
              <a:gs pos="73000">
                <a:srgbClr val="00977C"/>
              </a:gs>
              <a:gs pos="84000">
                <a:srgbClr val="008571"/>
              </a:gs>
              <a:gs pos="94000">
                <a:srgbClr val="006E62"/>
              </a:gs>
              <a:gs pos="99000">
                <a:srgbClr val="015D57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" name="Forma libre: forma 5"/>
          <p:cNvSpPr/>
          <p:nvPr/>
        </p:nvSpPr>
        <p:spPr>
          <a:xfrm>
            <a:off x="-796" y="3910203"/>
            <a:ext cx="760796" cy="9792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011E2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" name="Forma libre: forma 6"/>
          <p:cNvSpPr/>
          <p:nvPr/>
        </p:nvSpPr>
        <p:spPr>
          <a:xfrm>
            <a:off x="549909" y="3780471"/>
            <a:ext cx="884873" cy="575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0872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2B49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" name="Forma libre: forma 7"/>
          <p:cNvSpPr/>
          <p:nvPr/>
        </p:nvSpPr>
        <p:spPr>
          <a:xfrm>
            <a:off x="1069021" y="3394011"/>
            <a:ext cx="525083" cy="3215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1285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" name="Forma libre: forma 8"/>
          <p:cNvSpPr/>
          <p:nvPr/>
        </p:nvSpPr>
        <p:spPr>
          <a:xfrm>
            <a:off x="-13273" y="5880608"/>
            <a:ext cx="778639" cy="98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42000">
                <a:srgbClr val="00AA89"/>
              </a:gs>
              <a:gs pos="58999">
                <a:srgbClr val="00A384"/>
              </a:gs>
              <a:gs pos="73000">
                <a:srgbClr val="00977C"/>
              </a:gs>
              <a:gs pos="84000">
                <a:srgbClr val="008571"/>
              </a:gs>
              <a:gs pos="94000">
                <a:srgbClr val="006E62"/>
              </a:gs>
              <a:gs pos="99000">
                <a:srgbClr val="015D57"/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" name="Forma libre: forma 9"/>
          <p:cNvSpPr/>
          <p:nvPr/>
        </p:nvSpPr>
        <p:spPr>
          <a:xfrm>
            <a:off x="765365" y="5880608"/>
            <a:ext cx="1533653" cy="98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65" y="21600"/>
                </a:moveTo>
                <a:lnTo>
                  <a:pt x="0" y="0"/>
                </a:lnTo>
                <a:lnTo>
                  <a:pt x="21600" y="0"/>
                </a:lnTo>
                <a:lnTo>
                  <a:pt x="10965" y="2160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42000">
                <a:srgbClr val="00AA89"/>
              </a:gs>
              <a:gs pos="58999">
                <a:srgbClr val="00A384"/>
              </a:gs>
              <a:gs pos="73000">
                <a:srgbClr val="00977C"/>
              </a:gs>
              <a:gs pos="84000">
                <a:srgbClr val="008571"/>
              </a:gs>
              <a:gs pos="94000">
                <a:srgbClr val="006E62"/>
              </a:gs>
              <a:gs pos="99000">
                <a:srgbClr val="015D57"/>
              </a:gs>
            </a:gsLst>
            <a:lin ang="108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1" name="Forma libre: forma 10"/>
          <p:cNvSpPr/>
          <p:nvPr/>
        </p:nvSpPr>
        <p:spPr>
          <a:xfrm>
            <a:off x="765365" y="4889500"/>
            <a:ext cx="1533653" cy="991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65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0965" y="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" name="Forma libre: forma 11"/>
          <p:cNvSpPr/>
          <p:nvPr/>
        </p:nvSpPr>
        <p:spPr>
          <a:xfrm>
            <a:off x="1543938" y="5880608"/>
            <a:ext cx="1522032" cy="98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10716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3" name="Forma libre: forma 12"/>
          <p:cNvSpPr/>
          <p:nvPr/>
        </p:nvSpPr>
        <p:spPr>
          <a:xfrm>
            <a:off x="2753296" y="6181471"/>
            <a:ext cx="899669" cy="5781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08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AD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4" name="Forma libre: forma 13"/>
          <p:cNvSpPr/>
          <p:nvPr/>
        </p:nvSpPr>
        <p:spPr>
          <a:xfrm>
            <a:off x="8200008" y="598297"/>
            <a:ext cx="849567" cy="5427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49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0949" y="0"/>
                </a:lnTo>
                <a:close/>
              </a:path>
            </a:pathLst>
          </a:custGeom>
          <a:solidFill>
            <a:srgbClr val="01AD8B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" name="Forma libre: forma 14"/>
          <p:cNvSpPr/>
          <p:nvPr/>
        </p:nvSpPr>
        <p:spPr>
          <a:xfrm>
            <a:off x="10642344" y="0"/>
            <a:ext cx="1549656" cy="9817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600"/>
                </a:lnTo>
                <a:lnTo>
                  <a:pt x="10870" y="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6" name="Forma libre: forma 15"/>
          <p:cNvSpPr/>
          <p:nvPr/>
        </p:nvSpPr>
        <p:spPr>
          <a:xfrm>
            <a:off x="11421109" y="0"/>
            <a:ext cx="770891" cy="9817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21000">
                <a:srgbClr val="00A887"/>
              </a:gs>
              <a:gs pos="44000">
                <a:srgbClr val="009A7E"/>
              </a:gs>
              <a:gs pos="69000">
                <a:srgbClr val="008370"/>
              </a:gs>
              <a:gs pos="95000">
                <a:srgbClr val="00635B"/>
              </a:gs>
              <a:gs pos="99000">
                <a:srgbClr val="015D57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7" name="Forma libre: forma 16"/>
          <p:cNvSpPr/>
          <p:nvPr/>
        </p:nvSpPr>
        <p:spPr>
          <a:xfrm>
            <a:off x="9102660" y="981773"/>
            <a:ext cx="1539685" cy="988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0"/>
                </a:lnTo>
                <a:lnTo>
                  <a:pt x="108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0D364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8" name="Forma libre: forma 17"/>
          <p:cNvSpPr/>
          <p:nvPr/>
        </p:nvSpPr>
        <p:spPr>
          <a:xfrm>
            <a:off x="9872535" y="1969897"/>
            <a:ext cx="1548576" cy="9903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0668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43E5D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9" name="Forma libre: forma 18"/>
          <p:cNvSpPr/>
          <p:nvPr/>
        </p:nvSpPr>
        <p:spPr>
          <a:xfrm>
            <a:off x="9420352" y="3384358"/>
            <a:ext cx="921195" cy="5844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0731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3A88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0" name="Forma libre: forma 19"/>
          <p:cNvSpPr/>
          <p:nvPr/>
        </p:nvSpPr>
        <p:spPr>
          <a:xfrm>
            <a:off x="11416093" y="2951670"/>
            <a:ext cx="773685" cy="1017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011D3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1" name="Forma libre: forma 20"/>
          <p:cNvSpPr/>
          <p:nvPr/>
        </p:nvSpPr>
        <p:spPr>
          <a:xfrm>
            <a:off x="11416093" y="3968813"/>
            <a:ext cx="773685" cy="10171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21000">
                <a:srgbClr val="00A887"/>
              </a:gs>
              <a:gs pos="44000">
                <a:srgbClr val="009A7E"/>
              </a:gs>
              <a:gs pos="69000">
                <a:srgbClr val="008370"/>
              </a:gs>
              <a:gs pos="95000">
                <a:srgbClr val="00635B"/>
              </a:gs>
              <a:gs pos="99000">
                <a:srgbClr val="015D57"/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2" name="Forma libre: forma 21"/>
          <p:cNvSpPr/>
          <p:nvPr/>
        </p:nvSpPr>
        <p:spPr>
          <a:xfrm>
            <a:off x="11429935" y="4985956"/>
            <a:ext cx="759842" cy="963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3" name="Forma libre: forma 22"/>
          <p:cNvSpPr/>
          <p:nvPr/>
        </p:nvSpPr>
        <p:spPr>
          <a:xfrm>
            <a:off x="11022900" y="6190869"/>
            <a:ext cx="819977" cy="525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10799" y="216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4360"/>
              </a:gs>
              <a:gs pos="32000">
                <a:srgbClr val="00405C"/>
              </a:gs>
              <a:gs pos="57000">
                <a:srgbClr val="003952"/>
              </a:gs>
              <a:gs pos="80000">
                <a:srgbClr val="002D42"/>
              </a:gs>
              <a:gs pos="99000">
                <a:srgbClr val="011E2E"/>
              </a:gs>
            </a:gsLst>
            <a:lin ang="162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4" name="Forma libre: forma 23"/>
          <p:cNvSpPr/>
          <p:nvPr/>
        </p:nvSpPr>
        <p:spPr>
          <a:xfrm>
            <a:off x="10223" y="4889500"/>
            <a:ext cx="1533716" cy="991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35" y="21600"/>
                </a:moveTo>
                <a:lnTo>
                  <a:pt x="21600" y="0"/>
                </a:lnTo>
                <a:lnTo>
                  <a:pt x="0" y="0"/>
                </a:lnTo>
                <a:lnTo>
                  <a:pt x="10635" y="21600"/>
                </a:lnTo>
                <a:close/>
              </a:path>
            </a:pathLst>
          </a:custGeom>
          <a:solidFill>
            <a:srgbClr val="011E2E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5" name="Forma libre: forma 24"/>
          <p:cNvSpPr/>
          <p:nvPr/>
        </p:nvSpPr>
        <p:spPr>
          <a:xfrm>
            <a:off x="9909950" y="-8573"/>
            <a:ext cx="1527938" cy="9903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591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364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6" name="Forma libre: forma 25"/>
          <p:cNvSpPr/>
          <p:nvPr/>
        </p:nvSpPr>
        <p:spPr>
          <a:xfrm>
            <a:off x="11418886" y="981773"/>
            <a:ext cx="773114" cy="988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478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4A081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7" name="Forma libre: forma 26"/>
          <p:cNvSpPr/>
          <p:nvPr/>
        </p:nvSpPr>
        <p:spPr>
          <a:xfrm>
            <a:off x="10636947" y="1961507"/>
            <a:ext cx="1547433" cy="9903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600"/>
                </a:lnTo>
                <a:lnTo>
                  <a:pt x="10946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0D364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8" name="Forma libre: forma 27"/>
          <p:cNvSpPr/>
          <p:nvPr/>
        </p:nvSpPr>
        <p:spPr>
          <a:xfrm>
            <a:off x="9880981" y="3968813"/>
            <a:ext cx="1533716" cy="98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965" y="21600"/>
                </a:moveTo>
                <a:lnTo>
                  <a:pt x="0" y="0"/>
                </a:lnTo>
                <a:lnTo>
                  <a:pt x="21600" y="0"/>
                </a:lnTo>
                <a:lnTo>
                  <a:pt x="10965" y="21600"/>
                </a:lnTo>
                <a:close/>
              </a:path>
            </a:pathLst>
          </a:custGeom>
          <a:gradFill>
            <a:gsLst>
              <a:gs pos="0">
                <a:srgbClr val="00AD8B"/>
              </a:gs>
              <a:gs pos="42000">
                <a:srgbClr val="00AA89"/>
              </a:gs>
              <a:gs pos="58999">
                <a:srgbClr val="00A384"/>
              </a:gs>
              <a:gs pos="73000">
                <a:srgbClr val="00977C"/>
              </a:gs>
              <a:gs pos="84000">
                <a:srgbClr val="008571"/>
              </a:gs>
              <a:gs pos="94000">
                <a:srgbClr val="006E62"/>
              </a:gs>
              <a:gs pos="99000">
                <a:srgbClr val="015D57"/>
              </a:gs>
            </a:gsLst>
            <a:lin ang="10800000"/>
          </a:gra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29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Relationship Id="rId3" Type="http://schemas.openxmlformats.org/officeDocument/2006/relationships/hyperlink" Target="http://horace.io/pytorch-vs-tensorflow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Título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3776">
              <a:defRPr sz="1296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Fundamentals of GenAI</a:t>
            </a:r>
          </a:p>
        </p:txBody>
      </p:sp>
      <p:grpSp>
        <p:nvGrpSpPr>
          <p:cNvPr id="617" name="Rectángulo 2"/>
          <p:cNvGrpSpPr/>
          <p:nvPr/>
        </p:nvGrpSpPr>
        <p:grpSpPr>
          <a:xfrm>
            <a:off x="2457547" y="4975383"/>
            <a:ext cx="3265714" cy="383178"/>
            <a:chOff x="0" y="0"/>
            <a:chExt cx="3265713" cy="383176"/>
          </a:xfrm>
        </p:grpSpPr>
        <p:sp>
          <p:nvSpPr>
            <p:cNvPr id="615" name="Rectangle"/>
            <p:cNvSpPr/>
            <p:nvPr/>
          </p:nvSpPr>
          <p:spPr>
            <a:xfrm>
              <a:off x="-1" y="0"/>
              <a:ext cx="3265715" cy="383177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sp>
          <p:nvSpPr>
            <p:cNvPr id="616" name="Tensors"/>
            <p:cNvSpPr txBox="1"/>
            <p:nvPr/>
          </p:nvSpPr>
          <p:spPr>
            <a:xfrm>
              <a:off x="52069" y="16257"/>
              <a:ext cx="3161575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/>
              <a:r>
                <a:t>Tensors</a:t>
              </a:r>
            </a:p>
          </p:txBody>
        </p:sp>
      </p:grpSp>
      <p:sp>
        <p:nvSpPr>
          <p:cNvPr id="618" name="CuadroTexto 3"/>
          <p:cNvSpPr txBox="1"/>
          <p:nvPr/>
        </p:nvSpPr>
        <p:spPr>
          <a:xfrm>
            <a:off x="1909445" y="1359395"/>
            <a:ext cx="3286760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8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PyTorch Primer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Título 34"/>
          <p:cNvSpPr txBox="1"/>
          <p:nvPr>
            <p:ph type="title"/>
          </p:nvPr>
        </p:nvSpPr>
        <p:spPr>
          <a:xfrm>
            <a:off x="409723" y="628413"/>
            <a:ext cx="7367031" cy="361716"/>
          </a:xfrm>
          <a:prstGeom prst="rect">
            <a:avLst/>
          </a:prstGeom>
        </p:spPr>
        <p:txBody>
          <a:bodyPr/>
          <a:lstStyle>
            <a:lvl1pPr defTabSz="566927">
              <a:defRPr sz="1488"/>
            </a:lvl1pPr>
          </a:lstStyle>
          <a:p>
            <a:pPr/>
            <a:r>
              <a:t>Demo</a:t>
            </a:r>
          </a:p>
        </p:txBody>
      </p:sp>
      <p:sp>
        <p:nvSpPr>
          <p:cNvPr id="677" name="CuadroTexto 3"/>
          <p:cNvSpPr txBox="1"/>
          <p:nvPr/>
        </p:nvSpPr>
        <p:spPr>
          <a:xfrm>
            <a:off x="9967590" y="633939"/>
            <a:ext cx="201486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>
                <a:solidFill>
                  <a:srgbClr val="548094"/>
                </a:solidFill>
              </a:defRPr>
            </a:lvl1pPr>
          </a:lstStyle>
          <a:p>
            <a:pPr/>
            <a:r>
              <a:t>Text Similarity</a:t>
            </a:r>
          </a:p>
        </p:txBody>
      </p:sp>
      <p:grpSp>
        <p:nvGrpSpPr>
          <p:cNvPr id="680" name="Grupo 6"/>
          <p:cNvGrpSpPr/>
          <p:nvPr/>
        </p:nvGrpSpPr>
        <p:grpSpPr>
          <a:xfrm>
            <a:off x="830066" y="2909927"/>
            <a:ext cx="4479985" cy="424064"/>
            <a:chOff x="0" y="0"/>
            <a:chExt cx="4479984" cy="424063"/>
          </a:xfrm>
        </p:grpSpPr>
        <p:sp>
          <p:nvSpPr>
            <p:cNvPr id="678" name="CuadroTexto 2"/>
            <p:cNvSpPr/>
            <p:nvPr/>
          </p:nvSpPr>
          <p:spPr>
            <a:xfrm>
              <a:off x="134408" y="0"/>
              <a:ext cx="4345577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1828800">
                <a:lnSpc>
                  <a:spcPct val="150000"/>
                </a:lnSpc>
                <a:defRPr sz="2000">
                  <a:solidFill>
                    <a:srgbClr val="0D0D0D"/>
                  </a:solidFill>
                </a:defRPr>
              </a:lvl1pPr>
            </a:lstStyle>
            <a:p>
              <a:pPr/>
              <a:r>
                <a:t>Remember about PyTorch tensors</a:t>
              </a:r>
            </a:p>
          </p:txBody>
        </p:sp>
        <p:sp>
          <p:nvSpPr>
            <p:cNvPr id="679" name="Forma libre: forma 10"/>
            <p:cNvSpPr/>
            <p:nvPr/>
          </p:nvSpPr>
          <p:spPr>
            <a:xfrm rot="5400000">
              <a:off x="-33420" y="266503"/>
              <a:ext cx="190981" cy="124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10877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3A28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681" name="Imagen 16" descr="Imagen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0" y="2269406"/>
            <a:ext cx="4371284" cy="4371285"/>
          </a:xfrm>
          <a:prstGeom prst="rect">
            <a:avLst/>
          </a:prstGeom>
          <a:ln w="12700">
            <a:miter lim="400000"/>
          </a:ln>
        </p:spPr>
      </p:pic>
      <p:sp>
        <p:nvSpPr>
          <p:cNvPr id="682" name="Título 34"/>
          <p:cNvSpPr txBox="1"/>
          <p:nvPr/>
        </p:nvSpPr>
        <p:spPr>
          <a:xfrm>
            <a:off x="455443" y="1187166"/>
            <a:ext cx="5118587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DFE3E5"/>
                </a:solidFill>
              </a:defRPr>
            </a:lvl1pPr>
          </a:lstStyle>
          <a:p>
            <a:pPr/>
            <a:r>
              <a:t>PyTorch Tensors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Título 34"/>
          <p:cNvSpPr txBox="1"/>
          <p:nvPr>
            <p:ph type="title"/>
          </p:nvPr>
        </p:nvSpPr>
        <p:spPr>
          <a:xfrm>
            <a:off x="409723" y="628413"/>
            <a:ext cx="7367031" cy="361716"/>
          </a:xfrm>
          <a:prstGeom prst="rect">
            <a:avLst/>
          </a:prstGeom>
        </p:spPr>
        <p:txBody>
          <a:bodyPr/>
          <a:lstStyle>
            <a:lvl1pPr defTabSz="566927">
              <a:defRPr sz="1488"/>
            </a:lvl1pPr>
          </a:lstStyle>
          <a:p>
            <a:pPr/>
            <a:r>
              <a:t>Lab</a:t>
            </a:r>
          </a:p>
        </p:txBody>
      </p:sp>
      <p:sp>
        <p:nvSpPr>
          <p:cNvPr id="685" name="CuadroTexto 3"/>
          <p:cNvSpPr txBox="1"/>
          <p:nvPr/>
        </p:nvSpPr>
        <p:spPr>
          <a:xfrm>
            <a:off x="9967590" y="633939"/>
            <a:ext cx="201486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>
                <a:solidFill>
                  <a:srgbClr val="548094"/>
                </a:solidFill>
              </a:defRPr>
            </a:lvl1pPr>
          </a:lstStyle>
          <a:p>
            <a:pPr/>
            <a:r>
              <a:t>Text Similarity</a:t>
            </a:r>
          </a:p>
        </p:txBody>
      </p:sp>
      <p:grpSp>
        <p:nvGrpSpPr>
          <p:cNvPr id="688" name="Grupo 6"/>
          <p:cNvGrpSpPr/>
          <p:nvPr/>
        </p:nvGrpSpPr>
        <p:grpSpPr>
          <a:xfrm>
            <a:off x="830066" y="2909927"/>
            <a:ext cx="4479985" cy="424064"/>
            <a:chOff x="0" y="0"/>
            <a:chExt cx="4479984" cy="424063"/>
          </a:xfrm>
        </p:grpSpPr>
        <p:sp>
          <p:nvSpPr>
            <p:cNvPr id="686" name="CuadroTexto 2"/>
            <p:cNvSpPr/>
            <p:nvPr/>
          </p:nvSpPr>
          <p:spPr>
            <a:xfrm>
              <a:off x="134408" y="0"/>
              <a:ext cx="4345577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defTabSz="1828800">
                <a:lnSpc>
                  <a:spcPct val="150000"/>
                </a:lnSpc>
                <a:defRPr sz="2000">
                  <a:solidFill>
                    <a:srgbClr val="0D0D0D"/>
                  </a:solidFill>
                </a:defRPr>
              </a:lvl1pPr>
            </a:lstStyle>
            <a:p>
              <a:pPr/>
              <a:r>
                <a:t>Remember about PyTorch tensors</a:t>
              </a:r>
            </a:p>
          </p:txBody>
        </p:sp>
        <p:sp>
          <p:nvSpPr>
            <p:cNvPr id="687" name="Forma libre: forma 10"/>
            <p:cNvSpPr/>
            <p:nvPr/>
          </p:nvSpPr>
          <p:spPr>
            <a:xfrm rot="5400000">
              <a:off x="-33420" y="266503"/>
              <a:ext cx="190981" cy="1241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10877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3A28B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</p:grpSp>
      <p:pic>
        <p:nvPicPr>
          <p:cNvPr id="689" name="Imagen 16" descr="Imagen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00" y="2269406"/>
            <a:ext cx="4371284" cy="4371285"/>
          </a:xfrm>
          <a:prstGeom prst="rect">
            <a:avLst/>
          </a:prstGeom>
          <a:ln w="12700">
            <a:miter lim="400000"/>
          </a:ln>
        </p:spPr>
      </p:pic>
      <p:sp>
        <p:nvSpPr>
          <p:cNvPr id="690" name="Título 34"/>
          <p:cNvSpPr txBox="1"/>
          <p:nvPr/>
        </p:nvSpPr>
        <p:spPr>
          <a:xfrm>
            <a:off x="455443" y="1187166"/>
            <a:ext cx="5118587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defRPr sz="2400">
                <a:solidFill>
                  <a:srgbClr val="DFE3E5"/>
                </a:solidFill>
              </a:defRPr>
            </a:lvl1pPr>
          </a:lstStyle>
          <a:p>
            <a:pPr/>
            <a:r>
              <a:t>PyTorch Tensors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CuadroTexto 3"/>
          <p:cNvSpPr txBox="1"/>
          <p:nvPr/>
        </p:nvSpPr>
        <p:spPr>
          <a:xfrm>
            <a:off x="9967590" y="633939"/>
            <a:ext cx="201486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>
                <a:solidFill>
                  <a:srgbClr val="548094"/>
                </a:solidFill>
              </a:defRPr>
            </a:lvl1pPr>
          </a:lstStyle>
          <a:p>
            <a:pPr/>
            <a:r>
              <a:t>Text Similarity</a:t>
            </a:r>
          </a:p>
        </p:txBody>
      </p:sp>
      <p:sp>
        <p:nvSpPr>
          <p:cNvPr id="621" name="Título 34"/>
          <p:cNvSpPr txBox="1"/>
          <p:nvPr>
            <p:ph type="title"/>
          </p:nvPr>
        </p:nvSpPr>
        <p:spPr>
          <a:xfrm>
            <a:off x="0" y="-6350"/>
            <a:ext cx="12192000" cy="1325563"/>
          </a:xfrm>
          <a:prstGeom prst="rect">
            <a:avLst/>
          </a:prstGeom>
        </p:spPr>
        <p:txBody>
          <a:bodyPr lIns="45699" tIns="45699" rIns="45699" bIns="45699" anchor="ctr"/>
          <a:lstStyle>
            <a:lvl1pPr>
              <a:defRPr>
                <a:solidFill>
                  <a:srgbClr val="DFE3E5"/>
                </a:solidFill>
              </a:defRPr>
            </a:lvl1pPr>
          </a:lstStyle>
          <a:p>
            <a:pPr/>
            <a:r>
              <a:t>Why PyTorch?</a:t>
            </a:r>
          </a:p>
        </p:txBody>
      </p:sp>
      <p:pic>
        <p:nvPicPr>
          <p:cNvPr id="622" name="Google Shape;400;p2" descr="Google Shape;400;p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5999" y="2134324"/>
            <a:ext cx="7620001" cy="4572001"/>
          </a:xfrm>
          <a:prstGeom prst="rect">
            <a:avLst/>
          </a:prstGeom>
          <a:ln w="12700">
            <a:miter lim="400000"/>
          </a:ln>
        </p:spPr>
      </p:pic>
      <p:sp>
        <p:nvSpPr>
          <p:cNvPr id="623" name="Google Shape;401;p2"/>
          <p:cNvSpPr txBox="1"/>
          <p:nvPr/>
        </p:nvSpPr>
        <p:spPr>
          <a:xfrm>
            <a:off x="7488517" y="6404063"/>
            <a:ext cx="3966649" cy="333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Source: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horace.io/pytorch-vs-tensorflow/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CuadroTexto 3"/>
          <p:cNvSpPr txBox="1"/>
          <p:nvPr/>
        </p:nvSpPr>
        <p:spPr>
          <a:xfrm>
            <a:off x="9967590" y="633939"/>
            <a:ext cx="201486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>
                <a:solidFill>
                  <a:srgbClr val="548094"/>
                </a:solidFill>
              </a:defRPr>
            </a:lvl1pPr>
          </a:lstStyle>
          <a:p>
            <a:pPr/>
            <a:r>
              <a:t>Text Similarity</a:t>
            </a:r>
          </a:p>
        </p:txBody>
      </p:sp>
      <p:pic>
        <p:nvPicPr>
          <p:cNvPr id="626" name="Google Shape;408;p3" descr="Google Shape;408;p3"/>
          <p:cNvPicPr>
            <a:picLocks noChangeAspect="1"/>
          </p:cNvPicPr>
          <p:nvPr/>
        </p:nvPicPr>
        <p:blipFill>
          <a:blip r:embed="rId2">
            <a:extLst/>
          </a:blip>
          <a:srcRect l="3515" t="26562" r="3266" b="16245"/>
          <a:stretch>
            <a:fillRect/>
          </a:stretch>
        </p:blipFill>
        <p:spPr>
          <a:xfrm>
            <a:off x="34726" y="2186886"/>
            <a:ext cx="12122728" cy="41836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CuadroTexto 3"/>
          <p:cNvSpPr txBox="1"/>
          <p:nvPr/>
        </p:nvSpPr>
        <p:spPr>
          <a:xfrm>
            <a:off x="9967590" y="633939"/>
            <a:ext cx="201486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>
                <a:solidFill>
                  <a:srgbClr val="548094"/>
                </a:solidFill>
              </a:defRPr>
            </a:lvl1pPr>
          </a:lstStyle>
          <a:p>
            <a:pPr/>
            <a:r>
              <a:t>Text Similarity</a:t>
            </a:r>
          </a:p>
        </p:txBody>
      </p:sp>
      <p:sp>
        <p:nvSpPr>
          <p:cNvPr id="629" name="Título 34"/>
          <p:cNvSpPr txBox="1"/>
          <p:nvPr>
            <p:ph type="title"/>
          </p:nvPr>
        </p:nvSpPr>
        <p:spPr>
          <a:xfrm>
            <a:off x="9524" y="378618"/>
            <a:ext cx="12192001" cy="1325564"/>
          </a:xfrm>
          <a:prstGeom prst="rect">
            <a:avLst/>
          </a:prstGeom>
        </p:spPr>
        <p:txBody>
          <a:bodyPr lIns="45699" tIns="45699" rIns="45699" bIns="45699" anchor="ctr"/>
          <a:lstStyle/>
          <a:p>
            <a:pPr>
              <a:defRPr>
                <a:solidFill>
                  <a:srgbClr val="DFE3E5"/>
                </a:solidFill>
              </a:defRPr>
            </a:pPr>
            <a:r>
              <a:t>A </a:t>
            </a:r>
            <a:r>
              <a:rPr b="1">
                <a:latin typeface="+mj-lt"/>
                <a:ea typeface="+mj-ea"/>
                <a:cs typeface="+mj-cs"/>
                <a:sym typeface="Arial"/>
              </a:rPr>
              <a:t>tensor</a:t>
            </a:r>
            <a:r>
              <a:t> is an N-dimensional data structure (data container)</a:t>
            </a:r>
          </a:p>
        </p:txBody>
      </p:sp>
      <p:sp>
        <p:nvSpPr>
          <p:cNvPr id="630" name="Google Shape;422;p5"/>
          <p:cNvSpPr/>
          <p:nvPr/>
        </p:nvSpPr>
        <p:spPr>
          <a:xfrm>
            <a:off x="3681547" y="2357421"/>
            <a:ext cx="251601" cy="2168801"/>
          </a:xfrm>
          <a:prstGeom prst="rect">
            <a:avLst/>
          </a:prstGeom>
          <a:solidFill>
            <a:srgbClr val="0070C0"/>
          </a:solidFill>
          <a:ln>
            <a:solidFill>
              <a:srgbClr val="414141"/>
            </a:solidFill>
          </a:ln>
        </p:spPr>
        <p:txBody>
          <a:bodyPr lIns="0" tIns="0" rIns="0" bIns="0" anchor="ctr"/>
          <a:lstStyle/>
          <a:p>
            <a:pPr>
              <a:defRPr sz="2400"/>
            </a:pPr>
          </a:p>
        </p:txBody>
      </p:sp>
      <p:sp>
        <p:nvSpPr>
          <p:cNvPr id="631" name="Google Shape;423;p5"/>
          <p:cNvSpPr/>
          <p:nvPr/>
        </p:nvSpPr>
        <p:spPr>
          <a:xfrm>
            <a:off x="5349363" y="2320700"/>
            <a:ext cx="1901601" cy="2205601"/>
          </a:xfrm>
          <a:prstGeom prst="rect">
            <a:avLst/>
          </a:prstGeom>
          <a:solidFill>
            <a:srgbClr val="0070C0"/>
          </a:solidFill>
          <a:ln>
            <a:solidFill>
              <a:srgbClr val="414141"/>
            </a:solidFill>
          </a:ln>
        </p:spPr>
        <p:txBody>
          <a:bodyPr lIns="0" tIns="0" rIns="0" bIns="0" anchor="ctr"/>
          <a:lstStyle/>
          <a:p>
            <a:pPr>
              <a:defRPr sz="2400"/>
            </a:pPr>
          </a:p>
        </p:txBody>
      </p:sp>
      <p:grpSp>
        <p:nvGrpSpPr>
          <p:cNvPr id="636" name="Google Shape;424;p5"/>
          <p:cNvGrpSpPr/>
          <p:nvPr/>
        </p:nvGrpSpPr>
        <p:grpSpPr>
          <a:xfrm>
            <a:off x="8339830" y="2357421"/>
            <a:ext cx="2168801" cy="2168801"/>
            <a:chOff x="0" y="0"/>
            <a:chExt cx="2168799" cy="2168800"/>
          </a:xfrm>
        </p:grpSpPr>
        <p:sp>
          <p:nvSpPr>
            <p:cNvPr id="632" name="Shape"/>
            <p:cNvSpPr/>
            <p:nvPr/>
          </p:nvSpPr>
          <p:spPr>
            <a:xfrm>
              <a:off x="0" y="0"/>
              <a:ext cx="2168800" cy="2168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5400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62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633" name="Shape"/>
            <p:cNvSpPr/>
            <p:nvPr/>
          </p:nvSpPr>
          <p:spPr>
            <a:xfrm>
              <a:off x="1626599" y="0"/>
              <a:ext cx="542201" cy="2168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21600" y="0"/>
                  </a:lnTo>
                  <a:lnTo>
                    <a:pt x="21600" y="162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634" name="Shape"/>
            <p:cNvSpPr/>
            <p:nvPr/>
          </p:nvSpPr>
          <p:spPr>
            <a:xfrm>
              <a:off x="0" y="-1"/>
              <a:ext cx="2168800" cy="542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5400" y="0"/>
                  </a:lnTo>
                  <a:lnTo>
                    <a:pt x="21600" y="0"/>
                  </a:lnTo>
                  <a:lnTo>
                    <a:pt x="16200" y="2160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635" name="Shape"/>
            <p:cNvSpPr/>
            <p:nvPr/>
          </p:nvSpPr>
          <p:spPr>
            <a:xfrm>
              <a:off x="0" y="0"/>
              <a:ext cx="2168800" cy="2168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5400"/>
                  </a:moveTo>
                  <a:lnTo>
                    <a:pt x="5400" y="0"/>
                  </a:lnTo>
                  <a:lnTo>
                    <a:pt x="21600" y="0"/>
                  </a:lnTo>
                  <a:lnTo>
                    <a:pt x="21600" y="16200"/>
                  </a:lnTo>
                  <a:lnTo>
                    <a:pt x="16200" y="21600"/>
                  </a:lnTo>
                  <a:lnTo>
                    <a:pt x="0" y="21600"/>
                  </a:lnTo>
                  <a:close/>
                  <a:moveTo>
                    <a:pt x="0" y="5400"/>
                  </a:moveTo>
                  <a:lnTo>
                    <a:pt x="16200" y="5400"/>
                  </a:lnTo>
                  <a:lnTo>
                    <a:pt x="21600" y="0"/>
                  </a:lnTo>
                  <a:moveTo>
                    <a:pt x="16200" y="5400"/>
                  </a:moveTo>
                  <a:lnTo>
                    <a:pt x="16200" y="21600"/>
                  </a:lnTo>
                </a:path>
              </a:pathLst>
            </a:custGeom>
            <a:noFill/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637" name="Google Shape;425;p5"/>
          <p:cNvSpPr txBox="1"/>
          <p:nvPr/>
        </p:nvSpPr>
        <p:spPr>
          <a:xfrm>
            <a:off x="2453803" y="4564038"/>
            <a:ext cx="2669089" cy="1300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/>
          <a:p>
            <a:pPr algn="ctr">
              <a:defRPr sz="2400"/>
            </a:pPr>
            <a:r>
              <a:t>Rank 1</a:t>
            </a:r>
            <a:br/>
            <a:r>
              <a:t>Tensor</a:t>
            </a:r>
          </a:p>
          <a:p>
            <a:pPr algn="ctr">
              <a:defRPr sz="2400">
                <a:solidFill>
                  <a:srgbClr val="999999"/>
                </a:solidFill>
              </a:defRPr>
            </a:pPr>
            <a:r>
              <a:t>array, list, vector</a:t>
            </a:r>
          </a:p>
        </p:txBody>
      </p:sp>
      <p:sp>
        <p:nvSpPr>
          <p:cNvPr id="638" name="Google Shape;426;p5"/>
          <p:cNvSpPr txBox="1"/>
          <p:nvPr/>
        </p:nvSpPr>
        <p:spPr>
          <a:xfrm>
            <a:off x="5659763" y="4564038"/>
            <a:ext cx="1280801" cy="1300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/>
          <a:p>
            <a:pPr algn="ctr">
              <a:defRPr sz="2400"/>
            </a:pPr>
            <a:r>
              <a:t>Rank 2 Tensor</a:t>
            </a:r>
          </a:p>
          <a:p>
            <a:pPr algn="ctr">
              <a:defRPr sz="2400">
                <a:solidFill>
                  <a:srgbClr val="999999"/>
                </a:solidFill>
              </a:defRPr>
            </a:pPr>
            <a:r>
              <a:t>matrix</a:t>
            </a:r>
          </a:p>
        </p:txBody>
      </p:sp>
      <p:sp>
        <p:nvSpPr>
          <p:cNvPr id="639" name="Google Shape;427;p5"/>
          <p:cNvSpPr txBox="1"/>
          <p:nvPr/>
        </p:nvSpPr>
        <p:spPr>
          <a:xfrm>
            <a:off x="8703763" y="4564038"/>
            <a:ext cx="1280801" cy="945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>
            <a:lvl1pPr algn="ctr">
              <a:defRPr sz="2400"/>
            </a:lvl1pPr>
          </a:lstStyle>
          <a:p>
            <a:pPr/>
            <a:r>
              <a:t>Rank 3 Tensor</a:t>
            </a:r>
          </a:p>
        </p:txBody>
      </p:sp>
      <p:sp>
        <p:nvSpPr>
          <p:cNvPr id="640" name="Google Shape;428;p5"/>
          <p:cNvSpPr/>
          <p:nvPr/>
        </p:nvSpPr>
        <p:spPr>
          <a:xfrm>
            <a:off x="1581730" y="3354454"/>
            <a:ext cx="251601" cy="253201"/>
          </a:xfrm>
          <a:prstGeom prst="rect">
            <a:avLst/>
          </a:prstGeom>
          <a:solidFill>
            <a:srgbClr val="0070C0"/>
          </a:solidFill>
          <a:ln>
            <a:solidFill>
              <a:srgbClr val="414141"/>
            </a:solidFill>
          </a:ln>
        </p:spPr>
        <p:txBody>
          <a:bodyPr lIns="0" tIns="0" rIns="0" bIns="0" anchor="ctr"/>
          <a:lstStyle/>
          <a:p>
            <a:pPr>
              <a:defRPr sz="2400"/>
            </a:pPr>
          </a:p>
        </p:txBody>
      </p:sp>
      <p:sp>
        <p:nvSpPr>
          <p:cNvPr id="641" name="Google Shape;429;p5"/>
          <p:cNvSpPr txBox="1"/>
          <p:nvPr/>
        </p:nvSpPr>
        <p:spPr>
          <a:xfrm>
            <a:off x="1048130" y="4564038"/>
            <a:ext cx="1280801" cy="1300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899" tIns="121899" rIns="121899" bIns="121899">
            <a:spAutoFit/>
          </a:bodyPr>
          <a:lstStyle/>
          <a:p>
            <a:pPr algn="ctr">
              <a:defRPr sz="2400"/>
            </a:pPr>
            <a:r>
              <a:t>Rank 0 Tensor</a:t>
            </a:r>
          </a:p>
          <a:p>
            <a:pPr algn="ctr">
              <a:defRPr sz="2400">
                <a:solidFill>
                  <a:srgbClr val="999999"/>
                </a:solidFill>
              </a:defRPr>
            </a:pPr>
            <a:r>
              <a:t>scalar</a:t>
            </a:r>
          </a:p>
        </p:txBody>
      </p:sp>
      <p:sp>
        <p:nvSpPr>
          <p:cNvPr id="642" name="Google Shape;430;p5"/>
          <p:cNvSpPr txBox="1"/>
          <p:nvPr/>
        </p:nvSpPr>
        <p:spPr>
          <a:xfrm>
            <a:off x="7137756" y="5719078"/>
            <a:ext cx="4572950" cy="95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 algn="ctr">
              <a:defRPr b="1" sz="2800">
                <a:solidFill>
                  <a:srgbClr val="00B050"/>
                </a:solidFill>
                <a:latin typeface="Short Stack"/>
                <a:ea typeface="Short Stack"/>
                <a:cs typeface="Short Stack"/>
                <a:sym typeface="Short Stack"/>
              </a:defRPr>
            </a:pPr>
            <a:r>
              <a:t>Tensor dimension is </a:t>
            </a:r>
            <a:r>
              <a:rPr u="sng"/>
              <a:t>not</a:t>
            </a:r>
            <a:r>
              <a:t> tensor shape 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539;p8"/>
          <p:cNvSpPr txBox="1"/>
          <p:nvPr/>
        </p:nvSpPr>
        <p:spPr>
          <a:xfrm>
            <a:off x="859669" y="3013500"/>
            <a:ext cx="10472661" cy="769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b="1" sz="4800">
                <a:solidFill>
                  <a:srgbClr val="666666"/>
                </a:solidFill>
              </a:defRPr>
            </a:lvl1pPr>
          </a:lstStyle>
          <a:p>
            <a:pPr/>
            <a:r>
              <a:t>Quick start with Jupyter Notebooks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Increasingly, data analysis and machine learning are carried out in self-descriptive, shareable, executable Jupyter notebooks"/>
          <p:cNvSpPr txBox="1"/>
          <p:nvPr>
            <p:ph type="title" idx="4294967295"/>
          </p:nvPr>
        </p:nvSpPr>
        <p:spPr>
          <a:xfrm>
            <a:off x="0" y="-6350"/>
            <a:ext cx="9640452" cy="1325563"/>
          </a:xfrm>
          <a:prstGeom prst="rect">
            <a:avLst/>
          </a:prstGeom>
        </p:spPr>
        <p:txBody>
          <a:bodyPr lIns="45699" tIns="45699" rIns="45699" bIns="45699">
            <a:normAutofit fontScale="100000" lnSpcReduction="0"/>
          </a:bodyPr>
          <a:lstStyle>
            <a:lvl1pPr defTabSz="868680">
              <a:defRPr sz="3040"/>
            </a:lvl1pPr>
          </a:lstStyle>
          <a:p>
            <a:pPr/>
            <a:r>
              <a:t>Increasingly, data analysis and machine learning are carried out in self-descriptive, shareable, executable Jupyter notebooks</a:t>
            </a:r>
          </a:p>
        </p:txBody>
      </p:sp>
      <p:pic>
        <p:nvPicPr>
          <p:cNvPr id="647" name="Google Shape;544;p9" descr="Google Shape;544;p9"/>
          <p:cNvPicPr>
            <a:picLocks noChangeAspect="1"/>
          </p:cNvPicPr>
          <p:nvPr/>
        </p:nvPicPr>
        <p:blipFill>
          <a:blip r:embed="rId2">
            <a:extLst/>
          </a:blip>
          <a:srcRect l="22410" t="2582" r="2608" b="2125"/>
          <a:stretch>
            <a:fillRect/>
          </a:stretch>
        </p:blipFill>
        <p:spPr>
          <a:xfrm>
            <a:off x="684906" y="1784967"/>
            <a:ext cx="2806770" cy="2377934"/>
          </a:xfrm>
          <a:prstGeom prst="rect">
            <a:avLst/>
          </a:prstGeom>
          <a:ln w="12700">
            <a:miter lim="400000"/>
          </a:ln>
        </p:spPr>
      </p:pic>
      <p:sp>
        <p:nvSpPr>
          <p:cNvPr id="648" name="Google Shape;546;p9"/>
          <p:cNvSpPr txBox="1"/>
          <p:nvPr/>
        </p:nvSpPr>
        <p:spPr>
          <a:xfrm>
            <a:off x="4088008" y="4453349"/>
            <a:ext cx="3624978" cy="1595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400">
                <a:solidFill>
                  <a:srgbClr val="434343"/>
                </a:solidFill>
              </a:defRPr>
            </a:lvl1pPr>
          </a:lstStyle>
          <a:p>
            <a:pPr/>
            <a:r>
              <a:t>Access additional tools like  visualization libraries, machine learning APIs, and more</a:t>
            </a:r>
          </a:p>
        </p:txBody>
      </p:sp>
      <p:sp>
        <p:nvSpPr>
          <p:cNvPr id="649" name="Google Shape;548;p9"/>
          <p:cNvSpPr txBox="1"/>
          <p:nvPr/>
        </p:nvSpPr>
        <p:spPr>
          <a:xfrm>
            <a:off x="865470" y="4453349"/>
            <a:ext cx="2441701" cy="1950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400">
                <a:solidFill>
                  <a:srgbClr val="434343"/>
                </a:solidFill>
              </a:defRPr>
            </a:lvl1pPr>
          </a:lstStyle>
          <a:p>
            <a:pPr/>
            <a:r>
              <a:t>Explore, document, and visualize your data in one central notebook</a:t>
            </a:r>
          </a:p>
        </p:txBody>
      </p:sp>
      <p:sp>
        <p:nvSpPr>
          <p:cNvPr id="650" name="Google Shape;549;p9"/>
          <p:cNvSpPr txBox="1"/>
          <p:nvPr/>
        </p:nvSpPr>
        <p:spPr>
          <a:xfrm>
            <a:off x="7886095" y="4453349"/>
            <a:ext cx="3926550" cy="15952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200"/>
              </a:spcBef>
              <a:defRPr sz="2400">
                <a:solidFill>
                  <a:srgbClr val="434343"/>
                </a:solidFill>
              </a:defRPr>
            </a:lvl1pPr>
          </a:lstStyle>
          <a:p>
            <a:pPr/>
            <a:r>
              <a:t>Present and collaborate with your peers through version controlled notebooks</a:t>
            </a:r>
          </a:p>
        </p:txBody>
      </p:sp>
      <p:pic>
        <p:nvPicPr>
          <p:cNvPr id="651" name="Google Shape;550;p9" descr="Google Shape;550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12096" y="1784968"/>
            <a:ext cx="2176802" cy="2442265"/>
          </a:xfrm>
          <a:prstGeom prst="rect">
            <a:avLst/>
          </a:prstGeom>
          <a:ln w="12700">
            <a:miter lim="400000"/>
          </a:ln>
        </p:spPr>
      </p:pic>
      <p:pic>
        <p:nvPicPr>
          <p:cNvPr id="652" name="Google Shape;551;p9" descr="Google Shape;551;p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83320" y="1661416"/>
            <a:ext cx="3006001" cy="261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53" name="Google Shape;552;p9" descr="Google Shape;552;p9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886093" y="1480491"/>
            <a:ext cx="3926552" cy="21871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558;p10"/>
          <p:cNvGrpSpPr/>
          <p:nvPr/>
        </p:nvGrpSpPr>
        <p:grpSpPr>
          <a:xfrm>
            <a:off x="332342" y="1098867"/>
            <a:ext cx="2043159" cy="1538934"/>
            <a:chOff x="0" y="0"/>
            <a:chExt cx="2043157" cy="1538933"/>
          </a:xfrm>
        </p:grpSpPr>
        <p:sp>
          <p:nvSpPr>
            <p:cNvPr id="655" name="Rectangle"/>
            <p:cNvSpPr/>
            <p:nvPr/>
          </p:nvSpPr>
          <p:spPr>
            <a:xfrm>
              <a:off x="-1" y="-1"/>
              <a:ext cx="2043159" cy="1538935"/>
            </a:xfrm>
            <a:prstGeom prst="rect">
              <a:avLst/>
            </a:prstGeom>
            <a:solidFill>
              <a:srgbClr val="4472C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6" name="Executable Code (e.g. Python)  or Text"/>
            <p:cNvSpPr txBox="1"/>
            <p:nvPr/>
          </p:nvSpPr>
          <p:spPr>
            <a:xfrm>
              <a:off x="-1" y="-1"/>
              <a:ext cx="2043159" cy="13429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defRPr b="1" sz="2000">
                  <a:solidFill>
                    <a:srgbClr val="FFFFFF"/>
                  </a:solidFill>
                </a:defRPr>
              </a:pPr>
              <a:r>
                <a:t>Executable Code (e.g. Python) </a:t>
              </a:r>
              <a:br/>
              <a:r>
                <a:t>or Text</a:t>
              </a:r>
            </a:p>
          </p:txBody>
        </p:sp>
      </p:grpSp>
      <p:pic>
        <p:nvPicPr>
          <p:cNvPr id="658" name="Google Shape;559;p10" descr="Google Shape;559;p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75835" y="1098867"/>
            <a:ext cx="7228934" cy="52396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61" name="Google Shape;560;p10"/>
          <p:cNvGrpSpPr/>
          <p:nvPr/>
        </p:nvGrpSpPr>
        <p:grpSpPr>
          <a:xfrm>
            <a:off x="332509" y="2699231"/>
            <a:ext cx="2043159" cy="1176001"/>
            <a:chOff x="0" y="0"/>
            <a:chExt cx="2043157" cy="1176000"/>
          </a:xfrm>
        </p:grpSpPr>
        <p:sp>
          <p:nvSpPr>
            <p:cNvPr id="659" name="Rectangle"/>
            <p:cNvSpPr/>
            <p:nvPr/>
          </p:nvSpPr>
          <p:spPr>
            <a:xfrm>
              <a:off x="-1" y="-1"/>
              <a:ext cx="2043159" cy="1176002"/>
            </a:xfrm>
            <a:prstGeom prst="rect">
              <a:avLst/>
            </a:prstGeom>
            <a:solidFill>
              <a:srgbClr val="FF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10000"/>
                </a:lnSpc>
                <a:defRPr sz="20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0" name="Results"/>
            <p:cNvSpPr txBox="1"/>
            <p:nvPr/>
          </p:nvSpPr>
          <p:spPr>
            <a:xfrm>
              <a:off x="-1" y="-1"/>
              <a:ext cx="2043159" cy="8480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21899" tIns="121899" rIns="121899" bIns="121899" numCol="1" anchor="t">
              <a:spAutoFit/>
            </a:bodyPr>
            <a:lstStyle/>
            <a:p>
              <a:pPr>
                <a:lnSpc>
                  <a:spcPct val="110000"/>
                </a:lnSpc>
                <a:defRPr b="1" sz="2000">
                  <a:solidFill>
                    <a:srgbClr val="FFFFFF"/>
                  </a:solidFill>
                </a:defRPr>
              </a:pPr>
              <a:r>
                <a:t>Results</a:t>
              </a:r>
              <a:br/>
            </a:p>
          </p:txBody>
        </p:sp>
      </p:grpSp>
      <p:grpSp>
        <p:nvGrpSpPr>
          <p:cNvPr id="664" name="Google Shape;561;p10"/>
          <p:cNvGrpSpPr/>
          <p:nvPr/>
        </p:nvGrpSpPr>
        <p:grpSpPr>
          <a:xfrm>
            <a:off x="332510" y="4096632"/>
            <a:ext cx="2042992" cy="2241836"/>
            <a:chOff x="0" y="0"/>
            <a:chExt cx="2042990" cy="2241835"/>
          </a:xfrm>
        </p:grpSpPr>
        <p:sp>
          <p:nvSpPr>
            <p:cNvPr id="662" name="Rectangle"/>
            <p:cNvSpPr/>
            <p:nvPr/>
          </p:nvSpPr>
          <p:spPr>
            <a:xfrm>
              <a:off x="0" y="-1"/>
              <a:ext cx="2042991" cy="2241837"/>
            </a:xfrm>
            <a:prstGeom prst="rect">
              <a:avLst/>
            </a:prstGeom>
            <a:solidFill>
              <a:srgbClr val="A5A5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10000"/>
                </a:lnSpc>
                <a:defRPr sz="21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3" name="Visualizations"/>
            <p:cNvSpPr txBox="1"/>
            <p:nvPr/>
          </p:nvSpPr>
          <p:spPr>
            <a:xfrm>
              <a:off x="0" y="-1"/>
              <a:ext cx="2042991" cy="8133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lnSpc>
                  <a:spcPct val="110000"/>
                </a:lnSpc>
                <a:defRPr b="1" sz="2100">
                  <a:solidFill>
                    <a:srgbClr val="FFFFFF"/>
                  </a:solidFill>
                </a:defRPr>
              </a:pPr>
              <a:r>
                <a:t>Visualizations</a:t>
              </a:r>
              <a:br/>
            </a:p>
          </p:txBody>
        </p:sp>
      </p:grpSp>
      <p:sp>
        <p:nvSpPr>
          <p:cNvPr id="665" name="Google Shape;562;p10"/>
          <p:cNvSpPr txBox="1"/>
          <p:nvPr/>
        </p:nvSpPr>
        <p:spPr>
          <a:xfrm>
            <a:off x="115869" y="-32099"/>
            <a:ext cx="12192001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3200"/>
            </a:pPr>
            <a:r>
              <a:t>Notebook cells </a:t>
            </a:r>
            <a:r>
              <a:rPr b="0"/>
              <a:t>are the building blocks of a notebook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Command line shell magics in Jupyter notebooks"/>
          <p:cNvSpPr txBox="1"/>
          <p:nvPr>
            <p:ph type="title" idx="4294967295"/>
          </p:nvPr>
        </p:nvSpPr>
        <p:spPr>
          <a:xfrm>
            <a:off x="0" y="1"/>
            <a:ext cx="12192000" cy="1325563"/>
          </a:xfrm>
          <a:prstGeom prst="rect">
            <a:avLst/>
          </a:prstGeom>
        </p:spPr>
        <p:txBody>
          <a:bodyPr lIns="45699" tIns="45699" rIns="45699" bIns="45699">
            <a:normAutofit fontScale="100000" lnSpcReduction="0"/>
          </a:bodyPr>
          <a:lstStyle/>
          <a:p>
            <a:pPr>
              <a:defRPr sz="3200"/>
            </a:pPr>
            <a:r>
              <a:t>Command line </a:t>
            </a:r>
            <a:r>
              <a:rPr b="1"/>
              <a:t>shell magics </a:t>
            </a:r>
            <a:r>
              <a:t>in Jupyter notebooks</a:t>
            </a:r>
          </a:p>
        </p:txBody>
      </p:sp>
      <p:sp>
        <p:nvSpPr>
          <p:cNvPr id="668" name="%%bash magic…"/>
          <p:cNvSpPr txBox="1"/>
          <p:nvPr>
            <p:ph type="body" sz="half" idx="4294967295"/>
          </p:nvPr>
        </p:nvSpPr>
        <p:spPr>
          <a:xfrm>
            <a:off x="982384" y="1325563"/>
            <a:ext cx="6377845" cy="4685534"/>
          </a:xfrm>
          <a:prstGeom prst="rect">
            <a:avLst/>
          </a:prstGeom>
        </p:spPr>
        <p:txBody>
          <a:bodyPr lIns="45699" tIns="45699" rIns="45699" bIns="45699">
            <a:normAutofit fontScale="100000" lnSpcReduction="0"/>
          </a:bodyPr>
          <a:lstStyle/>
          <a:p>
            <a:pPr marL="0" indent="0" defTabSz="877823">
              <a:lnSpc>
                <a:spcPct val="140000"/>
              </a:lnSpc>
              <a:spcBef>
                <a:spcPts val="0"/>
              </a:spcBef>
              <a:buClr>
                <a:srgbClr val="999999"/>
              </a:buClr>
              <a:buSzTx/>
              <a:buNone/>
              <a:defRPr b="1" sz="2688"/>
            </a:pPr>
            <a:r>
              <a:t>%%bash </a:t>
            </a:r>
            <a:r>
              <a:rPr b="0"/>
              <a:t>magic</a:t>
            </a:r>
            <a:endParaRPr b="0"/>
          </a:p>
          <a:p>
            <a:pPr lvl="1" marL="658351" indent="-219450" defTabSz="877823">
              <a:lnSpc>
                <a:spcPct val="140000"/>
              </a:lnSpc>
              <a:spcBef>
                <a:spcPts val="400"/>
              </a:spcBef>
              <a:buClr>
                <a:srgbClr val="000000"/>
              </a:buClr>
              <a:buSzPts val="2600"/>
              <a:defRPr sz="2688"/>
            </a:pPr>
            <a:r>
              <a:t>Multiple shell commands in a single code cell</a:t>
            </a:r>
            <a:endParaRPr sz="2304"/>
          </a:p>
          <a:p>
            <a:pPr lvl="1" marL="658351" indent="-219450" defTabSz="877823">
              <a:lnSpc>
                <a:spcPct val="140000"/>
              </a:lnSpc>
              <a:spcBef>
                <a:spcPts val="400"/>
              </a:spcBef>
              <a:buClr>
                <a:srgbClr val="000000"/>
              </a:buClr>
              <a:buSzPts val="2600"/>
              <a:defRPr sz="2688"/>
            </a:pPr>
            <a:r>
              <a:t>All shell command run in a single subprocess with a shared state</a:t>
            </a:r>
            <a:endParaRPr sz="2304"/>
          </a:p>
          <a:p>
            <a:pPr marL="0" indent="0" defTabSz="877823">
              <a:lnSpc>
                <a:spcPct val="140000"/>
              </a:lnSpc>
              <a:spcBef>
                <a:spcPts val="900"/>
              </a:spcBef>
              <a:buClr>
                <a:srgbClr val="999999"/>
              </a:buClr>
              <a:buSzTx/>
              <a:buNone/>
              <a:defRPr b="1" sz="2688"/>
            </a:pPr>
            <a:r>
              <a:t>!</a:t>
            </a:r>
            <a:r>
              <a:rPr b="0"/>
              <a:t> (exclamation mark) magic</a:t>
            </a:r>
            <a:endParaRPr b="0"/>
          </a:p>
          <a:p>
            <a:pPr lvl="1" marL="658351" indent="-219450" defTabSz="877823">
              <a:lnSpc>
                <a:spcPct val="140000"/>
              </a:lnSpc>
              <a:spcBef>
                <a:spcPts val="400"/>
              </a:spcBef>
              <a:buClr>
                <a:srgbClr val="000000"/>
              </a:buClr>
              <a:buSzPts val="2600"/>
              <a:defRPr sz="2688"/>
            </a:pPr>
            <a:r>
              <a:t>Shortcut for %%bash for a single shell command</a:t>
            </a:r>
          </a:p>
        </p:txBody>
      </p:sp>
      <p:pic>
        <p:nvPicPr>
          <p:cNvPr id="669" name="Google Shape;640;p13" descr="Google Shape;640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39913" y="1325563"/>
            <a:ext cx="5052087" cy="399430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0" name="Google Shape;641;p13" descr="Google Shape;641;p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872" y="5167469"/>
            <a:ext cx="1219202" cy="126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Pitfalls of using Jupyter notebooks"/>
          <p:cNvSpPr txBox="1"/>
          <p:nvPr>
            <p:ph type="title" idx="4294967295"/>
          </p:nvPr>
        </p:nvSpPr>
        <p:spPr>
          <a:xfrm>
            <a:off x="0" y="1"/>
            <a:ext cx="12192000" cy="1325563"/>
          </a:xfrm>
          <a:prstGeom prst="rect">
            <a:avLst/>
          </a:prstGeom>
        </p:spPr>
        <p:txBody>
          <a:bodyPr lIns="45699" tIns="45699" rIns="45699" bIns="45699">
            <a:normAutofit fontScale="100000" lnSpcReduction="0"/>
          </a:bodyPr>
          <a:lstStyle>
            <a:lvl1pPr>
              <a:defRPr sz="3200"/>
            </a:lvl1pPr>
          </a:lstStyle>
          <a:p>
            <a:pPr/>
            <a:r>
              <a:t>Pitfalls of using Jupyter notebooks</a:t>
            </a:r>
          </a:p>
        </p:txBody>
      </p:sp>
      <p:sp>
        <p:nvSpPr>
          <p:cNvPr id="673" name="Lack of continuous and active engagement…"/>
          <p:cNvSpPr txBox="1"/>
          <p:nvPr>
            <p:ph type="body" idx="4294967295"/>
          </p:nvPr>
        </p:nvSpPr>
        <p:spPr>
          <a:xfrm>
            <a:off x="594456" y="1413258"/>
            <a:ext cx="10515601" cy="4685534"/>
          </a:xfrm>
          <a:prstGeom prst="rect">
            <a:avLst/>
          </a:prstGeom>
        </p:spPr>
        <p:txBody>
          <a:bodyPr lIns="45699" tIns="45699" rIns="45699" bIns="45699">
            <a:normAutofit fontScale="100000" lnSpcReduction="0"/>
          </a:bodyPr>
          <a:lstStyle/>
          <a:p>
            <a:pPr marL="228593" indent="-228593">
              <a:spcBef>
                <a:spcPts val="0"/>
              </a:spcBef>
              <a:buClr>
                <a:srgbClr val="000000"/>
              </a:buClr>
              <a:buSzPts val="2800"/>
            </a:pPr>
            <a:r>
              <a:t>Lack of continuous and active engagement</a:t>
            </a:r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Read the notebook</a:t>
            </a:r>
            <a:endParaRPr sz="2400"/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Understand the notes and code</a:t>
            </a:r>
            <a:endParaRPr sz="2400"/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Experiment by modifying the code</a:t>
            </a:r>
            <a:endParaRPr sz="2400"/>
          </a:p>
          <a:p>
            <a:pPr marL="228593" indent="-228593">
              <a:spcBef>
                <a:spcPts val="2800"/>
              </a:spcBef>
              <a:buClr>
                <a:srgbClr val="000000"/>
              </a:buClr>
              <a:buSzPts val="2800"/>
            </a:pPr>
            <a:r>
              <a:t>Single-node architecture</a:t>
            </a:r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Limited amount of memory</a:t>
            </a:r>
            <a:endParaRPr sz="2400"/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Kernel for the language runtime</a:t>
            </a:r>
            <a:endParaRPr sz="2400"/>
          </a:p>
          <a:p>
            <a:pPr marL="228593" indent="-228593">
              <a:spcBef>
                <a:spcPts val="2800"/>
              </a:spcBef>
              <a:buClr>
                <a:srgbClr val="000000"/>
              </a:buClr>
              <a:buSzPts val="2800"/>
            </a:pPr>
            <a:r>
              <a:t>Out-of-order evaluation</a:t>
            </a:r>
          </a:p>
          <a:p>
            <a:pPr lvl="1" marL="685782" indent="-228593">
              <a:spcBef>
                <a:spcPts val="500"/>
              </a:spcBef>
              <a:buClr>
                <a:srgbClr val="999999"/>
              </a:buClr>
              <a:buSzPts val="2800"/>
              <a:defRPr>
                <a:solidFill>
                  <a:srgbClr val="999999"/>
                </a:solidFill>
              </a:defRPr>
            </a:pPr>
            <a:r>
              <a:t>Code cells assume a state of the runtime</a:t>
            </a:r>
          </a:p>
        </p:txBody>
      </p:sp>
      <p:pic>
        <p:nvPicPr>
          <p:cNvPr id="674" name="Google Shape;650;p14" descr="Google Shape;650;p14"/>
          <p:cNvPicPr>
            <a:picLocks noChangeAspect="1"/>
          </p:cNvPicPr>
          <p:nvPr/>
        </p:nvPicPr>
        <p:blipFill>
          <a:blip r:embed="rId2">
            <a:extLst/>
          </a:blip>
          <a:srcRect l="13269" t="0" r="0" b="0"/>
          <a:stretch>
            <a:fillRect/>
          </a:stretch>
        </p:blipFill>
        <p:spPr>
          <a:xfrm>
            <a:off x="8142129" y="2469501"/>
            <a:ext cx="3656617" cy="2573049"/>
          </a:xfrm>
          <a:prstGeom prst="rect">
            <a:avLst/>
          </a:prstGeom>
          <a:ln w="76200">
            <a:solidFill>
              <a:srgbClr val="A5A5A5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Tema de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0000FF"/>
      </a:hlink>
      <a:folHlink>
        <a:srgbClr val="FF00FF"/>
      </a:folHlink>
    </a:clrScheme>
    <a:fontScheme name="Tema de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